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16493f13a4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16493f13a4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Arti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16493f13a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16493f13a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16493f13a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16493f13a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16493f13a4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16493f13a4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1ef50023f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1ef50023f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ef50023f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1ef50023f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1ef50023f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1ef50023f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1ef50023f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1ef50023f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16493f13a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16493f13a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6493f13a4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16493f13a4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Karthik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6493f13a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6493f13a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6493f13a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6493f13a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Arti</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1ef50023f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1ef50023f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5000"/>
              </a:lnSpc>
              <a:spcBef>
                <a:spcPts val="1200"/>
              </a:spcBef>
              <a:spcAft>
                <a:spcPts val="0"/>
              </a:spcAft>
              <a:buNone/>
            </a:pPr>
            <a:r>
              <a:rPr b="1" lang="en-GB" sz="1050">
                <a:solidFill>
                  <a:srgbClr val="202124"/>
                </a:solidFill>
                <a:highlight>
                  <a:srgbClr val="FFFFFF"/>
                </a:highlight>
              </a:rPr>
              <a:t>2555 College Ave, Windsor, ON N9B 3P4</a:t>
            </a:r>
            <a:endParaRPr b="1" sz="1050">
              <a:solidFill>
                <a:srgbClr val="202124"/>
              </a:solidFill>
              <a:highlight>
                <a:srgbClr val="FFFFFF"/>
              </a:highlight>
            </a:endParaRPr>
          </a:p>
          <a:p>
            <a:pPr indent="0" lvl="0" marL="0" rtl="0" algn="l">
              <a:lnSpc>
                <a:spcPct val="105000"/>
              </a:lnSpc>
              <a:spcBef>
                <a:spcPts val="1200"/>
              </a:spcBef>
              <a:spcAft>
                <a:spcPts val="0"/>
              </a:spcAft>
              <a:buNone/>
            </a:pPr>
            <a:r>
              <a:t/>
            </a:r>
            <a:endParaRPr b="1" i="1">
              <a:solidFill>
                <a:srgbClr val="222222"/>
              </a:solidFill>
            </a:endParaRPr>
          </a:p>
          <a:p>
            <a:pPr indent="0" lvl="0" marL="0" rtl="0" algn="l">
              <a:lnSpc>
                <a:spcPct val="105000"/>
              </a:lnSpc>
              <a:spcBef>
                <a:spcPts val="1200"/>
              </a:spcBef>
              <a:spcAft>
                <a:spcPts val="0"/>
              </a:spcAft>
              <a:buNone/>
            </a:pPr>
            <a:r>
              <a:rPr lang="en-GB">
                <a:solidFill>
                  <a:srgbClr val="222222"/>
                </a:solidFill>
              </a:rPr>
              <a:t>Teams will load in on a First Come First Serve basis. Teams can line up on College Ave, look for the Load-In Flags on the west side of the building. Please stay in your vehicles until a volunteer comes to tell you that your five people can come to the loading door to check in. After the five people for load-in are checked in, return to your vehicle to wait to move up to the door. </a:t>
            </a:r>
            <a:r>
              <a:rPr lang="en-GB">
                <a:solidFill>
                  <a:srgbClr val="333333"/>
                </a:solidFill>
              </a:rPr>
              <a:t>Teams will load in two at a time, when unloaded drivers can go to the end and take the turn around and head back out. Each team MUST bring maximum 5 team representatives (1 must be an adult) to off load your trailer/car and take items to PIT. </a:t>
            </a:r>
            <a:endParaRPr>
              <a:solidFill>
                <a:srgbClr val="333333"/>
              </a:solidFill>
            </a:endParaRPr>
          </a:p>
          <a:p>
            <a:pPr indent="-298450" lvl="0" marL="457200" rtl="0" algn="l">
              <a:lnSpc>
                <a:spcPct val="105000"/>
              </a:lnSpc>
              <a:spcBef>
                <a:spcPts val="1200"/>
              </a:spcBef>
              <a:spcAft>
                <a:spcPts val="0"/>
              </a:spcAft>
              <a:buClr>
                <a:srgbClr val="333333"/>
              </a:buClr>
              <a:buSzPts val="1100"/>
              <a:buChar char="●"/>
            </a:pPr>
            <a:r>
              <a:rPr lang="en-GB">
                <a:solidFill>
                  <a:srgbClr val="333333"/>
                </a:solidFill>
              </a:rPr>
              <a:t>Pack for quick load/unload – large bins/NO loose items, bring dollies to help you transport your load</a:t>
            </a:r>
            <a:endParaRPr>
              <a:solidFill>
                <a:srgbClr val="333333"/>
              </a:solidFill>
            </a:endParaRPr>
          </a:p>
          <a:p>
            <a:pPr indent="-298450" lvl="0" marL="457200" rtl="0" algn="l">
              <a:lnSpc>
                <a:spcPct val="105000"/>
              </a:lnSpc>
              <a:spcBef>
                <a:spcPts val="0"/>
              </a:spcBef>
              <a:spcAft>
                <a:spcPts val="0"/>
              </a:spcAft>
              <a:buClr>
                <a:srgbClr val="333333"/>
              </a:buClr>
              <a:buSzPts val="1100"/>
              <a:buChar char="●"/>
            </a:pPr>
            <a:r>
              <a:rPr lang="en-GB">
                <a:solidFill>
                  <a:srgbClr val="333333"/>
                </a:solidFill>
              </a:rPr>
              <a:t>Team helpers (if not in truck), must arrive before truck arrives or load in may not happen</a:t>
            </a:r>
            <a:endParaRPr>
              <a:solidFill>
                <a:srgbClr val="333333"/>
              </a:solidFill>
            </a:endParaRPr>
          </a:p>
          <a:p>
            <a:pPr indent="-298450" lvl="0" marL="457200" rtl="0" algn="l">
              <a:lnSpc>
                <a:spcPct val="105000"/>
              </a:lnSpc>
              <a:spcBef>
                <a:spcPts val="0"/>
              </a:spcBef>
              <a:spcAft>
                <a:spcPts val="0"/>
              </a:spcAft>
              <a:buClr>
                <a:srgbClr val="333333"/>
              </a:buClr>
              <a:buSzPts val="1100"/>
              <a:buChar char="●"/>
            </a:pPr>
            <a:r>
              <a:rPr lang="en-GB">
                <a:solidFill>
                  <a:srgbClr val="333333"/>
                </a:solidFill>
              </a:rPr>
              <a:t>CHECK IN near the load in doors when told to do so. Please do not go to the main St. Denis Centre doors for check in on Friday night.  </a:t>
            </a:r>
            <a:endParaRPr>
              <a:solidFill>
                <a:srgbClr val="333333"/>
              </a:solidFill>
            </a:endParaRPr>
          </a:p>
          <a:p>
            <a:pPr indent="-298450" lvl="0" marL="457200" rtl="0" algn="l">
              <a:lnSpc>
                <a:spcPct val="105000"/>
              </a:lnSpc>
              <a:spcBef>
                <a:spcPts val="0"/>
              </a:spcBef>
              <a:spcAft>
                <a:spcPts val="0"/>
              </a:spcAft>
              <a:buClr>
                <a:srgbClr val="333333"/>
              </a:buClr>
              <a:buSzPts val="1100"/>
              <a:buChar char="●"/>
            </a:pPr>
            <a:r>
              <a:rPr lang="en-GB">
                <a:solidFill>
                  <a:srgbClr val="333333"/>
                </a:solidFill>
              </a:rPr>
              <a:t>Teams will have 1 hour time from Load In time to set up your pits.</a:t>
            </a:r>
            <a:endParaRPr>
              <a:solidFill>
                <a:srgbClr val="333333"/>
              </a:solidFill>
            </a:endParaRPr>
          </a:p>
          <a:p>
            <a:pPr indent="-298450" lvl="0" marL="457200" rtl="0" algn="l">
              <a:lnSpc>
                <a:spcPct val="105000"/>
              </a:lnSpc>
              <a:spcBef>
                <a:spcPts val="0"/>
              </a:spcBef>
              <a:spcAft>
                <a:spcPts val="0"/>
              </a:spcAft>
              <a:buClr>
                <a:srgbClr val="333333"/>
              </a:buClr>
              <a:buSzPts val="1100"/>
              <a:buChar char="●"/>
            </a:pPr>
            <a:r>
              <a:rPr lang="en-GB">
                <a:solidFill>
                  <a:srgbClr val="333333"/>
                </a:solidFill>
              </a:rPr>
              <a:t>Please see the attached map for load in location and parking.</a:t>
            </a:r>
            <a:endParaRPr>
              <a:solidFill>
                <a:srgbClr val="333333"/>
              </a:solidFill>
            </a:endParaRPr>
          </a:p>
          <a:p>
            <a:pPr indent="0" lvl="0" marL="0" rtl="0" algn="l">
              <a:lnSpc>
                <a:spcPct val="105000"/>
              </a:lnSpc>
              <a:spcBef>
                <a:spcPts val="1200"/>
              </a:spcBef>
              <a:spcAft>
                <a:spcPts val="0"/>
              </a:spcAft>
              <a:buNone/>
            </a:pPr>
            <a:r>
              <a:rPr lang="en-GB"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rPr lang="en-GB">
                <a:solidFill>
                  <a:srgbClr val="333333"/>
                </a:solidFill>
              </a:rPr>
              <a:t>Please use patience as we move through the process and support all teams.  </a:t>
            </a:r>
            <a:endParaRPr>
              <a:solidFill>
                <a:srgbClr val="333333"/>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6493f13a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16493f13a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Arti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6493f13a4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16493f13a4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Dave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6493f13a4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6493f13a4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6493f13a4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6493f13a4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firstroboticscanada.org/frc/humberfrc/" TargetMode="External"/><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hyperlink" Target="https://join.slack.com/t/onfirstteamsupport/shared_invite/zt-vx0jp2ly-I3UFlKBZKGxxqkcnBipqIQ" TargetMode="External"/><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firstroboticscanada.org/wp-content/uploads/2022/03/Event-Attendance-Template-3.xlsx" TargetMode="External"/><Relationship Id="rId4" Type="http://schemas.openxmlformats.org/officeDocument/2006/relationships/hyperlink" Target="https://forms.gle/1amoox2XLqi7YgTh8" TargetMode="External"/><Relationship Id="rId5" Type="http://schemas.openxmlformats.org/officeDocument/2006/relationships/hyperlink" Target="https://forms.gle/1amoox2XLqi7YgTh8" TargetMode="External"/><Relationship Id="rId6" Type="http://schemas.openxmlformats.org/officeDocument/2006/relationships/image" Target="../media/image3.png"/><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s://www.firstroboticscanada.org/frc/humberfrc/" TargetMode="External"/><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firstroboticscanada.org/wp-content/uploads/2022/03/Event-Attendance-Template-3.xlsx" TargetMode="External"/><Relationship Id="rId4" Type="http://schemas.openxmlformats.org/officeDocument/2006/relationships/image" Target="../media/image1.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firstfrc.blob.core.windows.net/frc2022/Manual/2022-inspection-checklist.pdf)" TargetMode="External"/><Relationship Id="rId4" Type="http://schemas.openxmlformats.org/officeDocument/2006/relationships/image" Target="../media/image1.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8.png"/><Relationship Id="rId6" Type="http://schemas.openxmlformats.org/officeDocument/2006/relationships/hyperlink" Target="https://firstfrc.blob.core.windows.net/frc2022/Manual/2022FRCGameManual.pdf" TargetMode="External"/><Relationship Id="rId7"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hyperlink" Target="https://firstfrc.blob.core.windows.net/frc2022/Manual/2022FRCGameManual.pdf" TargetMode="External"/><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37775" y="765400"/>
            <a:ext cx="2406325" cy="815600"/>
          </a:xfrm>
          <a:prstGeom prst="rect">
            <a:avLst/>
          </a:prstGeom>
          <a:noFill/>
          <a:ln>
            <a:noFill/>
          </a:ln>
        </p:spPr>
      </p:pic>
      <p:sp>
        <p:nvSpPr>
          <p:cNvPr id="55" name="Google Shape;55;p13"/>
          <p:cNvSpPr txBox="1"/>
          <p:nvPr/>
        </p:nvSpPr>
        <p:spPr>
          <a:xfrm>
            <a:off x="0" y="2182675"/>
            <a:ext cx="9144000" cy="3170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a:t>Ontario District </a:t>
            </a:r>
            <a:br>
              <a:rPr b="1" lang="en-GB" sz="3000"/>
            </a:br>
            <a:r>
              <a:rPr b="1" lang="en-GB" sz="3000"/>
              <a:t>Windsor Essex Great Lakes District Event (WEGLDE)</a:t>
            </a:r>
            <a:endParaRPr b="1" sz="3000"/>
          </a:p>
          <a:p>
            <a:pPr indent="0" lvl="0" marL="0" rtl="0" algn="ctr">
              <a:spcBef>
                <a:spcPts val="0"/>
              </a:spcBef>
              <a:spcAft>
                <a:spcPts val="0"/>
              </a:spcAft>
              <a:buNone/>
            </a:pPr>
            <a:r>
              <a:rPr b="1" lang="en-GB" sz="3000"/>
              <a:t>St. Denis Center - University of Windsor</a:t>
            </a:r>
            <a:endParaRPr b="1" sz="3000"/>
          </a:p>
          <a:p>
            <a:pPr indent="457200" lvl="0" marL="2286000" rtl="0" algn="l">
              <a:spcBef>
                <a:spcPts val="0"/>
              </a:spcBef>
              <a:spcAft>
                <a:spcPts val="0"/>
              </a:spcAft>
              <a:buNone/>
            </a:pPr>
            <a:r>
              <a:rPr b="1" lang="en-GB" sz="3000"/>
              <a:t>      April 2, 2022</a:t>
            </a:r>
            <a:endParaRPr b="1" sz="3000"/>
          </a:p>
          <a:p>
            <a:pPr indent="0" lvl="0" marL="0" rtl="0" algn="ctr">
              <a:spcBef>
                <a:spcPts val="0"/>
              </a:spcBef>
              <a:spcAft>
                <a:spcPts val="0"/>
              </a:spcAft>
              <a:buNone/>
            </a:pPr>
            <a:r>
              <a:t/>
            </a:r>
            <a:endParaRPr b="1" sz="3000"/>
          </a:p>
          <a:p>
            <a:pPr indent="0" lvl="0" marL="0" rtl="0" algn="ctr">
              <a:spcBef>
                <a:spcPts val="0"/>
              </a:spcBef>
              <a:spcAft>
                <a:spcPts val="0"/>
              </a:spcAft>
              <a:buNone/>
            </a:pPr>
            <a:r>
              <a:rPr b="1" lang="en-GB" sz="1200"/>
              <a:t>This information can also be found: </a:t>
            </a:r>
            <a:r>
              <a:rPr b="1" lang="en-GB" u="sng">
                <a:solidFill>
                  <a:schemeClr val="accent5"/>
                </a:solidFill>
                <a:hlinkClick r:id="rId4">
                  <a:extLst>
                    <a:ext uri="{A12FA001-AC4F-418D-AE19-62706E023703}">
                      <ahyp:hlinkClr val="tx"/>
                    </a:ext>
                  </a:extLst>
                </a:hlinkClick>
              </a:rPr>
              <a:t>https://www.firstroboticscanada.org/frc/windsorfrc/</a:t>
            </a:r>
            <a:r>
              <a:rPr b="1" lang="en-GB">
                <a:solidFill>
                  <a:schemeClr val="dk1"/>
                </a:solidFill>
              </a:rPr>
              <a:t> </a:t>
            </a:r>
            <a:endParaRPr b="1" sz="1200"/>
          </a:p>
        </p:txBody>
      </p:sp>
      <p:cxnSp>
        <p:nvCxnSpPr>
          <p:cNvPr id="56" name="Google Shape;56;p13"/>
          <p:cNvCxnSpPr/>
          <p:nvPr/>
        </p:nvCxnSpPr>
        <p:spPr>
          <a:xfrm flipH="1" rot="10800000">
            <a:off x="-14975" y="1947925"/>
            <a:ext cx="9166500" cy="15000"/>
          </a:xfrm>
          <a:prstGeom prst="straightConnector1">
            <a:avLst/>
          </a:prstGeom>
          <a:noFill/>
          <a:ln cap="flat" cmpd="sng" w="9525">
            <a:solidFill>
              <a:schemeClr val="dk2"/>
            </a:solidFill>
            <a:prstDash val="solid"/>
            <a:round/>
            <a:headEnd len="med" w="med" type="none"/>
            <a:tailEnd len="med" w="med" type="none"/>
          </a:ln>
        </p:spPr>
      </p:cxnSp>
      <p:pic>
        <p:nvPicPr>
          <p:cNvPr id="57" name="Google Shape;57;p13"/>
          <p:cNvPicPr preferRelativeResize="0"/>
          <p:nvPr/>
        </p:nvPicPr>
        <p:blipFill>
          <a:blip r:embed="rId5">
            <a:alphaModFix/>
          </a:blip>
          <a:stretch>
            <a:fillRect/>
          </a:stretch>
        </p:blipFill>
        <p:spPr>
          <a:xfrm>
            <a:off x="4995325" y="579950"/>
            <a:ext cx="3616150" cy="1148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2"/>
          <p:cNvPicPr preferRelativeResize="0"/>
          <p:nvPr/>
        </p:nvPicPr>
        <p:blipFill rotWithShape="1">
          <a:blip r:embed="rId3">
            <a:alphaModFix/>
          </a:blip>
          <a:srcRect b="20236" l="39671" r="0" t="0"/>
          <a:stretch/>
        </p:blipFill>
        <p:spPr>
          <a:xfrm>
            <a:off x="4891975" y="869975"/>
            <a:ext cx="4252026" cy="4102525"/>
          </a:xfrm>
          <a:prstGeom prst="rect">
            <a:avLst/>
          </a:prstGeom>
          <a:noFill/>
          <a:ln>
            <a:noFill/>
          </a:ln>
        </p:spPr>
      </p:pic>
      <p:sp>
        <p:nvSpPr>
          <p:cNvPr id="192" name="Google Shape;192;p22"/>
          <p:cNvSpPr txBox="1"/>
          <p:nvPr>
            <p:ph idx="4294967295" type="title"/>
          </p:nvPr>
        </p:nvSpPr>
        <p:spPr>
          <a:xfrm>
            <a:off x="311700" y="164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Registration and Load-In</a:t>
            </a:r>
            <a:endParaRPr/>
          </a:p>
        </p:txBody>
      </p:sp>
      <p:pic>
        <p:nvPicPr>
          <p:cNvPr id="193" name="Google Shape;193;p22"/>
          <p:cNvPicPr preferRelativeResize="0"/>
          <p:nvPr/>
        </p:nvPicPr>
        <p:blipFill>
          <a:blip r:embed="rId4">
            <a:alphaModFix/>
          </a:blip>
          <a:stretch>
            <a:fillRect/>
          </a:stretch>
        </p:blipFill>
        <p:spPr>
          <a:xfrm>
            <a:off x="5387418" y="87993"/>
            <a:ext cx="1508250" cy="511200"/>
          </a:xfrm>
          <a:prstGeom prst="rect">
            <a:avLst/>
          </a:prstGeom>
          <a:noFill/>
          <a:ln>
            <a:noFill/>
          </a:ln>
        </p:spPr>
      </p:pic>
      <p:cxnSp>
        <p:nvCxnSpPr>
          <p:cNvPr id="194" name="Google Shape;194;p22"/>
          <p:cNvCxnSpPr/>
          <p:nvPr/>
        </p:nvCxnSpPr>
        <p:spPr>
          <a:xfrm flipH="1" rot="10800000">
            <a:off x="-11250" y="701900"/>
            <a:ext cx="9166500" cy="15000"/>
          </a:xfrm>
          <a:prstGeom prst="straightConnector1">
            <a:avLst/>
          </a:prstGeom>
          <a:noFill/>
          <a:ln cap="flat" cmpd="sng" w="9525">
            <a:solidFill>
              <a:schemeClr val="dk2"/>
            </a:solidFill>
            <a:prstDash val="solid"/>
            <a:round/>
            <a:headEnd len="med" w="med" type="none"/>
            <a:tailEnd len="med" w="med" type="none"/>
          </a:ln>
        </p:spPr>
      </p:cxnSp>
      <p:sp>
        <p:nvSpPr>
          <p:cNvPr id="195" name="Google Shape;195;p22"/>
          <p:cNvSpPr txBox="1"/>
          <p:nvPr/>
        </p:nvSpPr>
        <p:spPr>
          <a:xfrm>
            <a:off x="89475" y="869975"/>
            <a:ext cx="4719300" cy="387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300"/>
              <a:t>To help speed up registration</a:t>
            </a:r>
            <a:endParaRPr sz="1300"/>
          </a:p>
          <a:p>
            <a:pPr indent="-311150" lvl="0" marL="457200" rtl="0" algn="l">
              <a:lnSpc>
                <a:spcPct val="115000"/>
              </a:lnSpc>
              <a:spcBef>
                <a:spcPts val="0"/>
              </a:spcBef>
              <a:spcAft>
                <a:spcPts val="0"/>
              </a:spcAft>
              <a:buSzPts val="1300"/>
              <a:buChar char="●"/>
            </a:pPr>
            <a:r>
              <a:rPr lang="en-GB" sz="1300"/>
              <a:t>Have your QR code and ID ready </a:t>
            </a:r>
            <a:endParaRPr sz="1300"/>
          </a:p>
          <a:p>
            <a:pPr indent="-311150" lvl="0" marL="457200" rtl="0" algn="l">
              <a:lnSpc>
                <a:spcPct val="115000"/>
              </a:lnSpc>
              <a:spcBef>
                <a:spcPts val="0"/>
              </a:spcBef>
              <a:spcAft>
                <a:spcPts val="0"/>
              </a:spcAft>
              <a:buSzPts val="1300"/>
              <a:buChar char="●"/>
            </a:pPr>
            <a:r>
              <a:rPr lang="en-GB" sz="1300"/>
              <a:t>YOU SHOULD BE ON TEAM ATTENDANCE LIST </a:t>
            </a:r>
            <a:br>
              <a:rPr lang="en-GB" sz="1300"/>
            </a:br>
            <a:r>
              <a:rPr lang="en-GB" sz="1300"/>
              <a:t>AND ON TEAM ROSTER</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b="1" lang="en-GB" sz="1300"/>
              <a:t>FOR LOAD IN:</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None/>
            </a:pPr>
            <a:r>
              <a:rPr lang="en-GB" sz="1100">
                <a:solidFill>
                  <a:schemeClr val="dk1"/>
                </a:solidFill>
              </a:rPr>
              <a:t>Registration and Screening: Loan in doors only when asked to come in, please stay in your vehicle until told to enter, if you have extra people in another vehicle they can wait near your vehicle until time to registter</a:t>
            </a:r>
            <a:endParaRPr sz="1100">
              <a:solidFill>
                <a:schemeClr val="dk1"/>
              </a:solidFill>
            </a:endParaRPr>
          </a:p>
          <a:p>
            <a:pPr indent="0" lvl="0" marL="0" rtl="0" algn="l">
              <a:lnSpc>
                <a:spcPct val="115000"/>
              </a:lnSpc>
              <a:spcBef>
                <a:spcPts val="0"/>
              </a:spcBef>
              <a:spcAft>
                <a:spcPts val="0"/>
              </a:spcAft>
              <a:buNone/>
            </a:pPr>
            <a:r>
              <a:rPr lang="en-GB" sz="1100">
                <a:solidFill>
                  <a:schemeClr val="dk1"/>
                </a:solidFill>
              </a:rPr>
              <a:t>This is where you will be screened and get your wrist bands for load-in</a:t>
            </a:r>
            <a:endParaRPr sz="1100">
              <a:solidFill>
                <a:schemeClr val="dk1"/>
              </a:solidFill>
            </a:endParaRPr>
          </a:p>
          <a:p>
            <a:pPr indent="0" lvl="0" marL="0" rtl="0" algn="l">
              <a:lnSpc>
                <a:spcPct val="115000"/>
              </a:lnSpc>
              <a:spcBef>
                <a:spcPts val="0"/>
              </a:spcBef>
              <a:spcAft>
                <a:spcPts val="0"/>
              </a:spcAft>
              <a:buNone/>
            </a:pPr>
            <a:r>
              <a:rPr b="1" lang="en-GB" sz="1200">
                <a:solidFill>
                  <a:schemeClr val="dk1"/>
                </a:solidFill>
              </a:rPr>
              <a:t>5 members in total only for load in (1 must be an adult)</a:t>
            </a:r>
            <a:endParaRPr b="1" sz="1200">
              <a:solidFill>
                <a:schemeClr val="dk1"/>
              </a:solidFill>
            </a:endParaRPr>
          </a:p>
          <a:p>
            <a:pPr indent="0" lvl="0" marL="0" rtl="0" algn="l">
              <a:lnSpc>
                <a:spcPct val="115000"/>
              </a:lnSpc>
              <a:spcBef>
                <a:spcPts val="0"/>
              </a:spcBef>
              <a:spcAft>
                <a:spcPts val="0"/>
              </a:spcAft>
              <a:buNone/>
            </a:pPr>
            <a:r>
              <a:t/>
            </a:r>
            <a:endParaRPr sz="1300">
              <a:solidFill>
                <a:schemeClr val="dk1"/>
              </a:solidFill>
            </a:endParaRPr>
          </a:p>
          <a:p>
            <a:pPr indent="0" lvl="0" marL="0" rtl="0" algn="l">
              <a:lnSpc>
                <a:spcPct val="115000"/>
              </a:lnSpc>
              <a:spcBef>
                <a:spcPts val="0"/>
              </a:spcBef>
              <a:spcAft>
                <a:spcPts val="0"/>
              </a:spcAft>
              <a:buNone/>
            </a:pPr>
            <a:r>
              <a:rPr b="1" lang="en-GB" sz="1300">
                <a:solidFill>
                  <a:schemeClr val="dk1"/>
                </a:solidFill>
              </a:rPr>
              <a:t>COMPETITION DAY (all members) </a:t>
            </a:r>
            <a:endParaRPr b="1"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300">
                <a:solidFill>
                  <a:schemeClr val="dk1"/>
                </a:solidFill>
              </a:rPr>
              <a:t>All members check in for screening and registration: Main doors of the St. Denis Center.</a:t>
            </a:r>
            <a:endParaRPr sz="1300"/>
          </a:p>
          <a:p>
            <a:pPr indent="0" lvl="0" marL="0" rtl="0" algn="l">
              <a:lnSpc>
                <a:spcPct val="115000"/>
              </a:lnSpc>
              <a:spcBef>
                <a:spcPts val="0"/>
              </a:spcBef>
              <a:spcAft>
                <a:spcPts val="0"/>
              </a:spcAft>
              <a:buNone/>
            </a:pPr>
            <a:r>
              <a:t/>
            </a:r>
            <a:endParaRPr sz="1300"/>
          </a:p>
        </p:txBody>
      </p:sp>
      <p:sp>
        <p:nvSpPr>
          <p:cNvPr id="196" name="Google Shape;196;p22"/>
          <p:cNvSpPr txBox="1"/>
          <p:nvPr/>
        </p:nvSpPr>
        <p:spPr>
          <a:xfrm>
            <a:off x="5893900" y="819600"/>
            <a:ext cx="84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highlight>
                  <a:srgbClr val="38761D"/>
                </a:highlight>
              </a:rPr>
              <a:t>Lot W</a:t>
            </a:r>
            <a:endParaRPr b="1">
              <a:solidFill>
                <a:schemeClr val="lt1"/>
              </a:solidFill>
              <a:highlight>
                <a:srgbClr val="38761D"/>
              </a:highlight>
            </a:endParaRPr>
          </a:p>
        </p:txBody>
      </p:sp>
      <p:cxnSp>
        <p:nvCxnSpPr>
          <p:cNvPr id="197" name="Google Shape;197;p22"/>
          <p:cNvCxnSpPr/>
          <p:nvPr/>
        </p:nvCxnSpPr>
        <p:spPr>
          <a:xfrm flipH="1" rot="10800000">
            <a:off x="6026450" y="3186025"/>
            <a:ext cx="811500" cy="535800"/>
          </a:xfrm>
          <a:prstGeom prst="straightConnector1">
            <a:avLst/>
          </a:prstGeom>
          <a:noFill/>
          <a:ln cap="flat" cmpd="sng" w="19050">
            <a:solidFill>
              <a:schemeClr val="dk1"/>
            </a:solidFill>
            <a:prstDash val="solid"/>
            <a:round/>
            <a:headEnd len="med" w="med" type="none"/>
            <a:tailEnd len="med" w="med" type="triangle"/>
          </a:ln>
        </p:spPr>
      </p:cxnSp>
      <p:cxnSp>
        <p:nvCxnSpPr>
          <p:cNvPr id="198" name="Google Shape;198;p22"/>
          <p:cNvCxnSpPr/>
          <p:nvPr/>
        </p:nvCxnSpPr>
        <p:spPr>
          <a:xfrm flipH="1" rot="10800000">
            <a:off x="2926550" y="3721825"/>
            <a:ext cx="3099900" cy="107700"/>
          </a:xfrm>
          <a:prstGeom prst="straightConnector1">
            <a:avLst/>
          </a:prstGeom>
          <a:noFill/>
          <a:ln cap="flat" cmpd="sng" w="19050">
            <a:solidFill>
              <a:schemeClr val="dk1"/>
            </a:solidFill>
            <a:prstDash val="solid"/>
            <a:round/>
            <a:headEnd len="med" w="med" type="none"/>
            <a:tailEnd len="med" w="med" type="none"/>
          </a:ln>
        </p:spPr>
      </p:cxnSp>
      <p:cxnSp>
        <p:nvCxnSpPr>
          <p:cNvPr id="199" name="Google Shape;199;p22"/>
          <p:cNvCxnSpPr/>
          <p:nvPr/>
        </p:nvCxnSpPr>
        <p:spPr>
          <a:xfrm>
            <a:off x="1472100" y="2215875"/>
            <a:ext cx="3826500" cy="363300"/>
          </a:xfrm>
          <a:prstGeom prst="straightConnector1">
            <a:avLst/>
          </a:prstGeom>
          <a:noFill/>
          <a:ln cap="flat" cmpd="sng" w="19050">
            <a:solidFill>
              <a:schemeClr val="dk1"/>
            </a:solidFill>
            <a:prstDash val="solid"/>
            <a:round/>
            <a:headEnd len="med" w="med" type="none"/>
            <a:tailEnd len="med" w="med" type="none"/>
          </a:ln>
        </p:spPr>
      </p:cxnSp>
      <p:pic>
        <p:nvPicPr>
          <p:cNvPr id="200" name="Google Shape;200;p22"/>
          <p:cNvPicPr preferRelativeResize="0"/>
          <p:nvPr/>
        </p:nvPicPr>
        <p:blipFill>
          <a:blip r:embed="rId5">
            <a:alphaModFix/>
          </a:blip>
          <a:stretch>
            <a:fillRect/>
          </a:stretch>
        </p:blipFill>
        <p:spPr>
          <a:xfrm>
            <a:off x="7085248" y="88000"/>
            <a:ext cx="1508250" cy="5558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Robot Field and Machine Shop </a:t>
            </a:r>
            <a:endParaRPr/>
          </a:p>
        </p:txBody>
      </p:sp>
      <p:sp>
        <p:nvSpPr>
          <p:cNvPr id="206" name="Google Shape;206;p23"/>
          <p:cNvSpPr txBox="1"/>
          <p:nvPr>
            <p:ph idx="1" type="body"/>
          </p:nvPr>
        </p:nvSpPr>
        <p:spPr>
          <a:xfrm>
            <a:off x="311700" y="11834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1600">
                <a:solidFill>
                  <a:schemeClr val="dk1"/>
                </a:solidFill>
              </a:rPr>
              <a:t>P</a:t>
            </a:r>
            <a:r>
              <a:rPr b="1" lang="en-GB" sz="1600">
                <a:solidFill>
                  <a:schemeClr val="dk1"/>
                </a:solidFill>
              </a:rPr>
              <a:t>ractice Field Timings</a:t>
            </a:r>
            <a:endParaRPr b="1" sz="1600">
              <a:solidFill>
                <a:schemeClr val="dk1"/>
              </a:solidFill>
            </a:endParaRPr>
          </a:p>
          <a:p>
            <a:pPr indent="0" lvl="0" marL="0" rtl="0" algn="l">
              <a:spcBef>
                <a:spcPts val="0"/>
              </a:spcBef>
              <a:spcAft>
                <a:spcPts val="0"/>
              </a:spcAft>
              <a:buNone/>
            </a:pPr>
            <a:r>
              <a:rPr lang="en-GB" sz="1400">
                <a:solidFill>
                  <a:srgbClr val="222222"/>
                </a:solidFill>
              </a:rPr>
              <a:t>Saturday</a:t>
            </a:r>
            <a:endParaRPr sz="1400">
              <a:solidFill>
                <a:srgbClr val="222222"/>
              </a:solidFill>
            </a:endParaRPr>
          </a:p>
          <a:p>
            <a:pPr indent="0" lvl="0" marL="0" rtl="0" algn="l">
              <a:spcBef>
                <a:spcPts val="0"/>
              </a:spcBef>
              <a:spcAft>
                <a:spcPts val="0"/>
              </a:spcAft>
              <a:buNone/>
            </a:pPr>
            <a:r>
              <a:rPr lang="en-GB" sz="1400">
                <a:solidFill>
                  <a:srgbClr val="222222"/>
                </a:solidFill>
              </a:rPr>
              <a:t>7:00 am - 5:00 pm</a:t>
            </a:r>
            <a:endParaRPr sz="1400">
              <a:solidFill>
                <a:srgbClr val="222222"/>
              </a:solidFill>
            </a:endParaRPr>
          </a:p>
          <a:p>
            <a:pPr indent="0" lvl="0" marL="0" rtl="0" algn="l">
              <a:spcBef>
                <a:spcPts val="0"/>
              </a:spcBef>
              <a:spcAft>
                <a:spcPts val="0"/>
              </a:spcAft>
              <a:buNone/>
            </a:pPr>
            <a:r>
              <a:t/>
            </a:r>
            <a:endParaRPr b="1" sz="1600">
              <a:solidFill>
                <a:srgbClr val="222222"/>
              </a:solidFill>
            </a:endParaRPr>
          </a:p>
          <a:p>
            <a:pPr indent="0" lvl="0" marL="0" rtl="0" algn="l">
              <a:spcBef>
                <a:spcPts val="0"/>
              </a:spcBef>
              <a:spcAft>
                <a:spcPts val="0"/>
              </a:spcAft>
              <a:buNone/>
            </a:pPr>
            <a:r>
              <a:rPr b="1" lang="en-GB" sz="1600">
                <a:solidFill>
                  <a:srgbClr val="222222"/>
                </a:solidFill>
              </a:rPr>
              <a:t>Machine Shop Timing:</a:t>
            </a:r>
            <a:endParaRPr b="1" sz="1600">
              <a:solidFill>
                <a:srgbClr val="222222"/>
              </a:solidFill>
            </a:endParaRPr>
          </a:p>
          <a:p>
            <a:pPr indent="0" lvl="0" marL="0" rtl="0" algn="l">
              <a:spcBef>
                <a:spcPts val="0"/>
              </a:spcBef>
              <a:spcAft>
                <a:spcPts val="0"/>
              </a:spcAft>
              <a:buNone/>
            </a:pPr>
            <a:r>
              <a:rPr lang="en-GB" sz="1400">
                <a:solidFill>
                  <a:srgbClr val="222222"/>
                </a:solidFill>
              </a:rPr>
              <a:t>Saturday</a:t>
            </a:r>
            <a:endParaRPr sz="1400">
              <a:solidFill>
                <a:srgbClr val="222222"/>
              </a:solidFill>
            </a:endParaRPr>
          </a:p>
          <a:p>
            <a:pPr indent="0" lvl="0" marL="0" rtl="0" algn="l">
              <a:spcBef>
                <a:spcPts val="0"/>
              </a:spcBef>
              <a:spcAft>
                <a:spcPts val="0"/>
              </a:spcAft>
              <a:buNone/>
            </a:pPr>
            <a:r>
              <a:rPr lang="en-GB" sz="1400">
                <a:solidFill>
                  <a:srgbClr val="222222"/>
                </a:solidFill>
              </a:rPr>
              <a:t>7:15 am - 6:00 pm</a:t>
            </a:r>
            <a:endParaRPr sz="1400">
              <a:solidFill>
                <a:srgbClr val="222222"/>
              </a:solidFill>
            </a:endParaRPr>
          </a:p>
          <a:p>
            <a:pPr indent="0" lvl="0" marL="0" rtl="0" algn="l">
              <a:spcBef>
                <a:spcPts val="0"/>
              </a:spcBef>
              <a:spcAft>
                <a:spcPts val="1200"/>
              </a:spcAft>
              <a:buNone/>
            </a:pPr>
            <a:r>
              <a:t/>
            </a:r>
            <a:endParaRPr sz="2100"/>
          </a:p>
        </p:txBody>
      </p:sp>
      <p:pic>
        <p:nvPicPr>
          <p:cNvPr id="207" name="Google Shape;207;p23"/>
          <p:cNvPicPr preferRelativeResize="0"/>
          <p:nvPr/>
        </p:nvPicPr>
        <p:blipFill>
          <a:blip r:embed="rId3">
            <a:alphaModFix/>
          </a:blip>
          <a:stretch>
            <a:fillRect/>
          </a:stretch>
        </p:blipFill>
        <p:spPr>
          <a:xfrm>
            <a:off x="5387418" y="87993"/>
            <a:ext cx="1508250" cy="511200"/>
          </a:xfrm>
          <a:prstGeom prst="rect">
            <a:avLst/>
          </a:prstGeom>
          <a:noFill/>
          <a:ln>
            <a:noFill/>
          </a:ln>
        </p:spPr>
      </p:pic>
      <p:cxnSp>
        <p:nvCxnSpPr>
          <p:cNvPr id="208" name="Google Shape;208;p23"/>
          <p:cNvCxnSpPr/>
          <p:nvPr/>
        </p:nvCxnSpPr>
        <p:spPr>
          <a:xfrm flipH="1" rot="10800000">
            <a:off x="-11250" y="1017725"/>
            <a:ext cx="9166500" cy="15000"/>
          </a:xfrm>
          <a:prstGeom prst="straightConnector1">
            <a:avLst/>
          </a:prstGeom>
          <a:noFill/>
          <a:ln cap="flat" cmpd="sng" w="9525">
            <a:solidFill>
              <a:schemeClr val="dk2"/>
            </a:solidFill>
            <a:prstDash val="solid"/>
            <a:round/>
            <a:headEnd len="med" w="med" type="none"/>
            <a:tailEnd len="med" w="med" type="none"/>
          </a:ln>
        </p:spPr>
      </p:cxnSp>
      <p:pic>
        <p:nvPicPr>
          <p:cNvPr id="209" name="Google Shape;209;p23"/>
          <p:cNvPicPr preferRelativeResize="0"/>
          <p:nvPr/>
        </p:nvPicPr>
        <p:blipFill>
          <a:blip r:embed="rId4">
            <a:alphaModFix/>
          </a:blip>
          <a:stretch>
            <a:fillRect/>
          </a:stretch>
        </p:blipFill>
        <p:spPr>
          <a:xfrm>
            <a:off x="7085248" y="88000"/>
            <a:ext cx="1508250" cy="5558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4"/>
          <p:cNvSpPr txBox="1"/>
          <p:nvPr>
            <p:ph type="title"/>
          </p:nvPr>
        </p:nvSpPr>
        <p:spPr>
          <a:xfrm>
            <a:off x="311700" y="5609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200"/>
              <a:t>2022 Windsor Essex Great Lakes Event Reminder Overall Schedule </a:t>
            </a:r>
            <a:endParaRPr sz="2200"/>
          </a:p>
        </p:txBody>
      </p:sp>
      <p:pic>
        <p:nvPicPr>
          <p:cNvPr id="215" name="Google Shape;215;p24"/>
          <p:cNvPicPr preferRelativeResize="0"/>
          <p:nvPr/>
        </p:nvPicPr>
        <p:blipFill>
          <a:blip r:embed="rId3">
            <a:alphaModFix/>
          </a:blip>
          <a:stretch>
            <a:fillRect/>
          </a:stretch>
        </p:blipFill>
        <p:spPr>
          <a:xfrm>
            <a:off x="5387418" y="87993"/>
            <a:ext cx="1508250" cy="511200"/>
          </a:xfrm>
          <a:prstGeom prst="rect">
            <a:avLst/>
          </a:prstGeom>
          <a:noFill/>
          <a:ln>
            <a:noFill/>
          </a:ln>
        </p:spPr>
      </p:pic>
      <p:cxnSp>
        <p:nvCxnSpPr>
          <p:cNvPr id="216" name="Google Shape;216;p24"/>
          <p:cNvCxnSpPr/>
          <p:nvPr/>
        </p:nvCxnSpPr>
        <p:spPr>
          <a:xfrm flipH="1" rot="10800000">
            <a:off x="-11250" y="1017725"/>
            <a:ext cx="9166500" cy="15000"/>
          </a:xfrm>
          <a:prstGeom prst="straightConnector1">
            <a:avLst/>
          </a:prstGeom>
          <a:noFill/>
          <a:ln cap="flat" cmpd="sng" w="9525">
            <a:solidFill>
              <a:schemeClr val="dk2"/>
            </a:solidFill>
            <a:prstDash val="solid"/>
            <a:round/>
            <a:headEnd len="med" w="med" type="none"/>
            <a:tailEnd len="med" w="med" type="none"/>
          </a:ln>
        </p:spPr>
      </p:cxnSp>
      <p:sp>
        <p:nvSpPr>
          <p:cNvPr id="217" name="Google Shape;217;p24"/>
          <p:cNvSpPr txBox="1"/>
          <p:nvPr>
            <p:ph idx="1" type="body"/>
          </p:nvPr>
        </p:nvSpPr>
        <p:spPr>
          <a:xfrm>
            <a:off x="411500" y="1266275"/>
            <a:ext cx="3649500" cy="3416400"/>
          </a:xfrm>
          <a:prstGeom prst="rect">
            <a:avLst/>
          </a:prstGeom>
        </p:spPr>
        <p:txBody>
          <a:bodyPr anchorCtr="0" anchor="t" bIns="91425" lIns="91425" spcFirstLastPara="1" rIns="91425" wrap="square" tIns="91425">
            <a:normAutofit lnSpcReduction="10000"/>
          </a:bodyPr>
          <a:lstStyle/>
          <a:p>
            <a:pPr indent="-317500" lvl="0" marL="457200" rtl="0" algn="l">
              <a:lnSpc>
                <a:spcPct val="150000"/>
              </a:lnSpc>
              <a:spcBef>
                <a:spcPts val="0"/>
              </a:spcBef>
              <a:spcAft>
                <a:spcPts val="0"/>
              </a:spcAft>
              <a:buSzPts val="1400"/>
              <a:buChar char="●"/>
            </a:pPr>
            <a:r>
              <a:rPr b="1" lang="en-GB" sz="1400">
                <a:highlight>
                  <a:schemeClr val="lt1"/>
                </a:highlight>
              </a:rPr>
              <a:t>Monday, March 28</a:t>
            </a:r>
            <a:br>
              <a:rPr lang="en-GB" sz="1600">
                <a:highlight>
                  <a:schemeClr val="lt1"/>
                </a:highlight>
              </a:rPr>
            </a:br>
            <a:r>
              <a:rPr lang="en-GB" sz="1600">
                <a:highlight>
                  <a:schemeClr val="lt1"/>
                </a:highlight>
              </a:rPr>
              <a:t>	</a:t>
            </a:r>
            <a:r>
              <a:rPr lang="en-GB" sz="1250">
                <a:highlight>
                  <a:schemeClr val="lt1"/>
                </a:highlight>
              </a:rPr>
              <a:t>PIT Interviews</a:t>
            </a:r>
            <a:endParaRPr sz="1250">
              <a:highlight>
                <a:schemeClr val="lt1"/>
              </a:highlight>
            </a:endParaRPr>
          </a:p>
          <a:p>
            <a:pPr indent="-317500" lvl="0" marL="457200" rtl="0" algn="l">
              <a:lnSpc>
                <a:spcPct val="150000"/>
              </a:lnSpc>
              <a:spcBef>
                <a:spcPts val="0"/>
              </a:spcBef>
              <a:spcAft>
                <a:spcPts val="0"/>
              </a:spcAft>
              <a:buSzPts val="1400"/>
              <a:buChar char="●"/>
            </a:pPr>
            <a:r>
              <a:rPr b="1" lang="en-GB" sz="1400">
                <a:highlight>
                  <a:schemeClr val="lt1"/>
                </a:highlight>
              </a:rPr>
              <a:t>Tuesday, March 29 </a:t>
            </a:r>
            <a:endParaRPr b="1" sz="1400">
              <a:highlight>
                <a:schemeClr val="lt1"/>
              </a:highlight>
            </a:endParaRPr>
          </a:p>
          <a:p>
            <a:pPr indent="0" lvl="0" marL="899999" rtl="0" algn="l">
              <a:lnSpc>
                <a:spcPct val="150000"/>
              </a:lnSpc>
              <a:spcBef>
                <a:spcPts val="0"/>
              </a:spcBef>
              <a:spcAft>
                <a:spcPts val="0"/>
              </a:spcAft>
              <a:buNone/>
            </a:pPr>
            <a:r>
              <a:rPr lang="en-GB" sz="1250">
                <a:highlight>
                  <a:schemeClr val="lt1"/>
                </a:highlight>
              </a:rPr>
              <a:t>Watch </a:t>
            </a:r>
            <a:r>
              <a:rPr i="1" lang="en-GB" sz="1250">
                <a:highlight>
                  <a:schemeClr val="lt1"/>
                </a:highlight>
              </a:rPr>
              <a:t>FIRST</a:t>
            </a:r>
            <a:r>
              <a:rPr lang="en-GB" sz="1250">
                <a:highlight>
                  <a:schemeClr val="lt1"/>
                </a:highlight>
              </a:rPr>
              <a:t> Canada LIVE! for York and Waterloo District Events</a:t>
            </a:r>
            <a:endParaRPr b="1" sz="1400">
              <a:highlight>
                <a:schemeClr val="lt1"/>
              </a:highlight>
            </a:endParaRPr>
          </a:p>
          <a:p>
            <a:pPr indent="-317500" lvl="0" marL="457200" rtl="0" algn="l">
              <a:lnSpc>
                <a:spcPct val="150000"/>
              </a:lnSpc>
              <a:spcBef>
                <a:spcPts val="0"/>
              </a:spcBef>
              <a:spcAft>
                <a:spcPts val="0"/>
              </a:spcAft>
              <a:buSzPts val="1400"/>
              <a:buChar char="●"/>
            </a:pPr>
            <a:r>
              <a:rPr b="1" lang="en-GB" sz="1400">
                <a:highlight>
                  <a:schemeClr val="lt1"/>
                </a:highlight>
              </a:rPr>
              <a:t>Wednesday, March 30</a:t>
            </a:r>
            <a:br>
              <a:rPr lang="en-GB" sz="1250">
                <a:highlight>
                  <a:schemeClr val="lt1"/>
                </a:highlight>
              </a:rPr>
            </a:br>
            <a:r>
              <a:rPr lang="en-GB" sz="1250">
                <a:highlight>
                  <a:schemeClr val="lt1"/>
                </a:highlight>
              </a:rPr>
              <a:t>	Pit Interviews</a:t>
            </a:r>
            <a:endParaRPr sz="1250">
              <a:highlight>
                <a:schemeClr val="lt1"/>
              </a:highlight>
            </a:endParaRPr>
          </a:p>
          <a:p>
            <a:pPr indent="-317500" lvl="0" marL="457200" rtl="0" algn="l">
              <a:lnSpc>
                <a:spcPct val="150000"/>
              </a:lnSpc>
              <a:spcBef>
                <a:spcPts val="0"/>
              </a:spcBef>
              <a:spcAft>
                <a:spcPts val="0"/>
              </a:spcAft>
              <a:buSzPts val="1400"/>
              <a:buChar char="●"/>
            </a:pPr>
            <a:r>
              <a:rPr b="1" lang="en-GB" sz="1400">
                <a:highlight>
                  <a:schemeClr val="lt1"/>
                </a:highlight>
              </a:rPr>
              <a:t>Thursday, March 31</a:t>
            </a:r>
            <a:br>
              <a:rPr lang="en-GB" sz="1250">
                <a:highlight>
                  <a:schemeClr val="lt1"/>
                </a:highlight>
              </a:rPr>
            </a:br>
            <a:r>
              <a:rPr lang="en-GB" sz="1250">
                <a:highlight>
                  <a:schemeClr val="lt1"/>
                </a:highlight>
              </a:rPr>
              <a:t>	Virtual Drivers Meeting</a:t>
            </a:r>
            <a:endParaRPr sz="1250">
              <a:highlight>
                <a:schemeClr val="lt1"/>
              </a:highlight>
            </a:endParaRPr>
          </a:p>
          <a:p>
            <a:pPr indent="-317500" lvl="0" marL="457200" rtl="0" algn="l">
              <a:lnSpc>
                <a:spcPct val="150000"/>
              </a:lnSpc>
              <a:spcBef>
                <a:spcPts val="0"/>
              </a:spcBef>
              <a:spcAft>
                <a:spcPts val="0"/>
              </a:spcAft>
              <a:buSzPts val="1400"/>
              <a:buChar char="●"/>
            </a:pPr>
            <a:r>
              <a:rPr b="1" lang="en-GB" sz="1400">
                <a:highlight>
                  <a:schemeClr val="lt1"/>
                </a:highlight>
              </a:rPr>
              <a:t>Tuesday, April 5</a:t>
            </a:r>
            <a:endParaRPr b="1" sz="1400">
              <a:highlight>
                <a:schemeClr val="lt1"/>
              </a:highlight>
            </a:endParaRPr>
          </a:p>
          <a:p>
            <a:pPr indent="457200" lvl="0" marL="457200" rtl="0" algn="l">
              <a:lnSpc>
                <a:spcPct val="150000"/>
              </a:lnSpc>
              <a:spcBef>
                <a:spcPts val="0"/>
              </a:spcBef>
              <a:spcAft>
                <a:spcPts val="0"/>
              </a:spcAft>
              <a:buNone/>
            </a:pPr>
            <a:r>
              <a:rPr lang="en-GB" sz="1250">
                <a:highlight>
                  <a:schemeClr val="lt1"/>
                </a:highlight>
              </a:rPr>
              <a:t>Watch </a:t>
            </a:r>
            <a:r>
              <a:rPr i="1" lang="en-GB" sz="1250">
                <a:highlight>
                  <a:schemeClr val="lt1"/>
                </a:highlight>
              </a:rPr>
              <a:t>FIRST</a:t>
            </a:r>
            <a:r>
              <a:rPr lang="en-GB" sz="1250">
                <a:highlight>
                  <a:schemeClr val="lt1"/>
                </a:highlight>
              </a:rPr>
              <a:t> Canada LIVE!</a:t>
            </a:r>
            <a:endParaRPr sz="1600"/>
          </a:p>
        </p:txBody>
      </p:sp>
      <p:sp>
        <p:nvSpPr>
          <p:cNvPr id="218" name="Google Shape;218;p24"/>
          <p:cNvSpPr txBox="1"/>
          <p:nvPr>
            <p:ph idx="1" type="body"/>
          </p:nvPr>
        </p:nvSpPr>
        <p:spPr>
          <a:xfrm>
            <a:off x="4572000" y="1266275"/>
            <a:ext cx="4516500" cy="3416400"/>
          </a:xfrm>
          <a:prstGeom prst="rect">
            <a:avLst/>
          </a:prstGeom>
        </p:spPr>
        <p:txBody>
          <a:bodyPr anchorCtr="0" anchor="t" bIns="91425" lIns="91425" spcFirstLastPara="1" rIns="91425" wrap="square" tIns="91425">
            <a:normAutofit/>
          </a:bodyPr>
          <a:lstStyle/>
          <a:p>
            <a:pPr indent="-317500" lvl="0" marL="457200" rtl="0" algn="l">
              <a:lnSpc>
                <a:spcPct val="150000"/>
              </a:lnSpc>
              <a:spcBef>
                <a:spcPts val="0"/>
              </a:spcBef>
              <a:spcAft>
                <a:spcPts val="0"/>
              </a:spcAft>
              <a:buSzPts val="1400"/>
              <a:buChar char="●"/>
            </a:pPr>
            <a:r>
              <a:rPr b="1" lang="en-GB" sz="1400"/>
              <a:t>Friday, </a:t>
            </a:r>
            <a:r>
              <a:rPr b="1" lang="en-GB" sz="1400"/>
              <a:t>April 1</a:t>
            </a:r>
            <a:br>
              <a:rPr lang="en-GB" sz="1400"/>
            </a:br>
            <a:r>
              <a:rPr lang="en-GB" sz="1400"/>
              <a:t>	</a:t>
            </a:r>
            <a:r>
              <a:rPr lang="en-GB" sz="1250"/>
              <a:t>Loa</a:t>
            </a:r>
            <a:r>
              <a:rPr lang="en-GB" sz="1350"/>
              <a:t>d </a:t>
            </a:r>
            <a:r>
              <a:rPr lang="en-GB" sz="1250"/>
              <a:t>In </a:t>
            </a:r>
            <a:r>
              <a:rPr lang="en-GB" sz="1250"/>
              <a:t>for Teams 6:30 - 8:30</a:t>
            </a:r>
            <a:endParaRPr sz="1250"/>
          </a:p>
          <a:p>
            <a:pPr indent="-317500" lvl="0" marL="457200" rtl="0" algn="l">
              <a:lnSpc>
                <a:spcPct val="150000"/>
              </a:lnSpc>
              <a:spcBef>
                <a:spcPts val="0"/>
              </a:spcBef>
              <a:spcAft>
                <a:spcPts val="0"/>
              </a:spcAft>
              <a:buSzPts val="1400"/>
              <a:buChar char="●"/>
            </a:pPr>
            <a:r>
              <a:rPr b="1" lang="en-GB" sz="1400"/>
              <a:t>Saturday, April 2</a:t>
            </a:r>
            <a:endParaRPr b="1" sz="1400"/>
          </a:p>
          <a:p>
            <a:pPr indent="0" lvl="0" marL="899999" rtl="0" algn="l">
              <a:lnSpc>
                <a:spcPct val="150000"/>
              </a:lnSpc>
              <a:spcBef>
                <a:spcPts val="0"/>
              </a:spcBef>
              <a:spcAft>
                <a:spcPts val="0"/>
              </a:spcAft>
              <a:buNone/>
            </a:pPr>
            <a:r>
              <a:rPr b="1" lang="en-GB" sz="1500"/>
              <a:t>	</a:t>
            </a:r>
            <a:r>
              <a:rPr lang="en-GB" sz="1250"/>
              <a:t>Competition Day</a:t>
            </a:r>
            <a:br>
              <a:rPr lang="en-GB" sz="1250"/>
            </a:br>
            <a:r>
              <a:rPr lang="en-GB" sz="1250"/>
              <a:t>	</a:t>
            </a:r>
            <a:r>
              <a:rPr lang="en-GB" sz="1250"/>
              <a:t>Load in for Saturday teams (6:45 am-7:30 am)</a:t>
            </a:r>
            <a:br>
              <a:rPr lang="en-GB" sz="1250"/>
            </a:br>
            <a:r>
              <a:rPr lang="en-GB" sz="1250"/>
              <a:t>	Pit close and Load Out (6:30 pm)</a:t>
            </a:r>
            <a:br>
              <a:rPr lang="en-GB" sz="1400"/>
            </a:br>
            <a:br>
              <a:rPr lang="en-GB" sz="1400"/>
            </a:br>
            <a:endParaRPr sz="1400"/>
          </a:p>
        </p:txBody>
      </p:sp>
      <p:pic>
        <p:nvPicPr>
          <p:cNvPr id="219" name="Google Shape;219;p24"/>
          <p:cNvPicPr preferRelativeResize="0"/>
          <p:nvPr/>
        </p:nvPicPr>
        <p:blipFill>
          <a:blip r:embed="rId4">
            <a:alphaModFix/>
          </a:blip>
          <a:stretch>
            <a:fillRect/>
          </a:stretch>
        </p:blipFill>
        <p:spPr>
          <a:xfrm>
            <a:off x="7085248" y="88000"/>
            <a:ext cx="1508250" cy="5558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200"/>
              <a:t>Team Spaces</a:t>
            </a:r>
            <a:r>
              <a:rPr lang="en-GB" sz="2200"/>
              <a:t> </a:t>
            </a:r>
            <a:endParaRPr sz="2200"/>
          </a:p>
        </p:txBody>
      </p:sp>
      <p:pic>
        <p:nvPicPr>
          <p:cNvPr id="225" name="Google Shape;225;p25"/>
          <p:cNvPicPr preferRelativeResize="0"/>
          <p:nvPr/>
        </p:nvPicPr>
        <p:blipFill>
          <a:blip r:embed="rId3">
            <a:alphaModFix/>
          </a:blip>
          <a:stretch>
            <a:fillRect/>
          </a:stretch>
        </p:blipFill>
        <p:spPr>
          <a:xfrm>
            <a:off x="5387418" y="87993"/>
            <a:ext cx="1508250" cy="511200"/>
          </a:xfrm>
          <a:prstGeom prst="rect">
            <a:avLst/>
          </a:prstGeom>
          <a:noFill/>
          <a:ln>
            <a:noFill/>
          </a:ln>
        </p:spPr>
      </p:pic>
      <p:cxnSp>
        <p:nvCxnSpPr>
          <p:cNvPr id="226" name="Google Shape;226;p25"/>
          <p:cNvCxnSpPr/>
          <p:nvPr/>
        </p:nvCxnSpPr>
        <p:spPr>
          <a:xfrm flipH="1" rot="10800000">
            <a:off x="-11250" y="1017725"/>
            <a:ext cx="9166500" cy="15000"/>
          </a:xfrm>
          <a:prstGeom prst="straightConnector1">
            <a:avLst/>
          </a:prstGeom>
          <a:noFill/>
          <a:ln cap="flat" cmpd="sng" w="9525">
            <a:solidFill>
              <a:schemeClr val="dk2"/>
            </a:solidFill>
            <a:prstDash val="solid"/>
            <a:round/>
            <a:headEnd len="med" w="med" type="none"/>
            <a:tailEnd len="med" w="med" type="none"/>
          </a:ln>
        </p:spPr>
      </p:cxnSp>
      <p:sp>
        <p:nvSpPr>
          <p:cNvPr id="227" name="Google Shape;227;p25"/>
          <p:cNvSpPr txBox="1"/>
          <p:nvPr>
            <p:ph idx="1" type="body"/>
          </p:nvPr>
        </p:nvSpPr>
        <p:spPr>
          <a:xfrm>
            <a:off x="411500" y="12662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lnSpc>
                <a:spcPct val="150000"/>
              </a:lnSpc>
              <a:spcBef>
                <a:spcPts val="0"/>
              </a:spcBef>
              <a:spcAft>
                <a:spcPts val="0"/>
              </a:spcAft>
              <a:buClr>
                <a:schemeClr val="dk1"/>
              </a:buClr>
              <a:buSzPct val="100000"/>
              <a:buChar char="●"/>
            </a:pPr>
            <a:r>
              <a:rPr lang="en-GB">
                <a:solidFill>
                  <a:schemeClr val="dk1"/>
                </a:solidFill>
              </a:rPr>
              <a:t>Designated Team Lunch Area: Picnic tables set up in venue curtained off on far side of field.  Please look for your table labeled by your team, and please wipe tables with Lysol Wipes provided after use.  </a:t>
            </a:r>
            <a:endParaRPr>
              <a:solidFill>
                <a:schemeClr val="dk1"/>
              </a:solidFill>
            </a:endParaRPr>
          </a:p>
          <a:p>
            <a:pPr indent="-334327" lvl="0" marL="457200" rtl="0" algn="l">
              <a:lnSpc>
                <a:spcPct val="150000"/>
              </a:lnSpc>
              <a:spcBef>
                <a:spcPts val="0"/>
              </a:spcBef>
              <a:spcAft>
                <a:spcPts val="0"/>
              </a:spcAft>
              <a:buClr>
                <a:schemeClr val="dk1"/>
              </a:buClr>
              <a:buSzPct val="100000"/>
              <a:buChar char="●"/>
            </a:pPr>
            <a:r>
              <a:rPr lang="en-GB">
                <a:solidFill>
                  <a:schemeClr val="dk1"/>
                </a:solidFill>
              </a:rPr>
              <a:t>Quiet Room &amp; Prayer Rooms available in Change Room hall.  </a:t>
            </a:r>
            <a:endParaRPr>
              <a:solidFill>
                <a:schemeClr val="dk1"/>
              </a:solidFill>
            </a:endParaRPr>
          </a:p>
          <a:p>
            <a:pPr indent="0" lvl="0" marL="0" rtl="0" algn="l">
              <a:lnSpc>
                <a:spcPct val="150000"/>
              </a:lnSpc>
              <a:spcBef>
                <a:spcPts val="1200"/>
              </a:spcBef>
              <a:spcAft>
                <a:spcPts val="0"/>
              </a:spcAft>
              <a:buNone/>
            </a:pPr>
            <a:r>
              <a:rPr b="1" lang="en-GB">
                <a:solidFill>
                  <a:schemeClr val="dk1"/>
                </a:solidFill>
              </a:rPr>
              <a:t>Reminders!</a:t>
            </a:r>
            <a:endParaRPr b="1">
              <a:solidFill>
                <a:schemeClr val="dk1"/>
              </a:solidFill>
            </a:endParaRPr>
          </a:p>
          <a:p>
            <a:pPr indent="-334327" lvl="0" marL="457200" rtl="0" algn="l">
              <a:lnSpc>
                <a:spcPct val="115000"/>
              </a:lnSpc>
              <a:spcBef>
                <a:spcPts val="0"/>
              </a:spcBef>
              <a:spcAft>
                <a:spcPts val="0"/>
              </a:spcAft>
              <a:buClr>
                <a:schemeClr val="dk1"/>
              </a:buClr>
              <a:buSzPct val="100000"/>
              <a:buChar char="●"/>
            </a:pPr>
            <a:r>
              <a:rPr lang="en-GB">
                <a:solidFill>
                  <a:schemeClr val="dk1"/>
                </a:solidFill>
              </a:rPr>
              <a:t>No eating in pits/competition areas</a:t>
            </a:r>
            <a:endParaRPr>
              <a:solidFill>
                <a:schemeClr val="dk1"/>
              </a:solidFill>
            </a:endParaRPr>
          </a:p>
          <a:p>
            <a:pPr indent="-334327" lvl="0" marL="457200" rtl="0" algn="l">
              <a:lnSpc>
                <a:spcPct val="115000"/>
              </a:lnSpc>
              <a:spcBef>
                <a:spcPts val="0"/>
              </a:spcBef>
              <a:spcAft>
                <a:spcPts val="0"/>
              </a:spcAft>
              <a:buClr>
                <a:schemeClr val="dk1"/>
              </a:buClr>
              <a:buSzPct val="100000"/>
              <a:buChar char="●"/>
            </a:pPr>
            <a:r>
              <a:rPr lang="en-GB">
                <a:solidFill>
                  <a:schemeClr val="dk1"/>
                </a:solidFill>
              </a:rPr>
              <a:t>No buffet/warmers/</a:t>
            </a:r>
            <a:r>
              <a:rPr lang="en-GB">
                <a:solidFill>
                  <a:schemeClr val="dk1"/>
                </a:solidFill>
              </a:rPr>
              <a:t>crock pots</a:t>
            </a:r>
            <a:r>
              <a:rPr lang="en-GB">
                <a:solidFill>
                  <a:schemeClr val="dk1"/>
                </a:solidFill>
              </a:rPr>
              <a:t> in team eating spaces or </a:t>
            </a:r>
            <a:r>
              <a:rPr lang="en-GB">
                <a:solidFill>
                  <a:schemeClr val="dk1"/>
                </a:solidFill>
              </a:rPr>
              <a:t>anywhere</a:t>
            </a:r>
            <a:r>
              <a:rPr lang="en-GB">
                <a:solidFill>
                  <a:schemeClr val="dk1"/>
                </a:solidFill>
              </a:rPr>
              <a:t> in venue</a:t>
            </a:r>
            <a:endParaRPr>
              <a:solidFill>
                <a:schemeClr val="dk1"/>
              </a:solidFill>
            </a:endParaRPr>
          </a:p>
          <a:p>
            <a:pPr indent="-334327" lvl="0" marL="457200" rtl="0" algn="l">
              <a:lnSpc>
                <a:spcPct val="115000"/>
              </a:lnSpc>
              <a:spcBef>
                <a:spcPts val="0"/>
              </a:spcBef>
              <a:spcAft>
                <a:spcPts val="0"/>
              </a:spcAft>
              <a:buClr>
                <a:schemeClr val="dk1"/>
              </a:buClr>
              <a:buSzPct val="100000"/>
              <a:buChar char="●"/>
            </a:pPr>
            <a:r>
              <a:rPr lang="en-GB">
                <a:solidFill>
                  <a:schemeClr val="dk1"/>
                </a:solidFill>
              </a:rPr>
              <a:t>Please respect the space </a:t>
            </a:r>
            <a:endParaRPr>
              <a:solidFill>
                <a:schemeClr val="dk1"/>
              </a:solidFill>
            </a:endParaRPr>
          </a:p>
          <a:p>
            <a:pPr indent="-334327" lvl="0" marL="457200" rtl="0" algn="l">
              <a:lnSpc>
                <a:spcPct val="115000"/>
              </a:lnSpc>
              <a:spcBef>
                <a:spcPts val="0"/>
              </a:spcBef>
              <a:spcAft>
                <a:spcPts val="0"/>
              </a:spcAft>
              <a:buClr>
                <a:schemeClr val="dk1"/>
              </a:buClr>
              <a:buSzPct val="100000"/>
              <a:buChar char="●"/>
            </a:pPr>
            <a:r>
              <a:rPr lang="en-GB">
                <a:solidFill>
                  <a:schemeClr val="dk1"/>
                </a:solidFill>
              </a:rPr>
              <a:t>Demonstrate our Gracious Professionalism to our host venue </a:t>
            </a:r>
            <a:endParaRPr>
              <a:solidFill>
                <a:schemeClr val="dk1"/>
              </a:solidFill>
            </a:endParaRPr>
          </a:p>
          <a:p>
            <a:pPr indent="-334327" lvl="0" marL="457200" rtl="0" algn="l">
              <a:lnSpc>
                <a:spcPct val="115000"/>
              </a:lnSpc>
              <a:spcBef>
                <a:spcPts val="0"/>
              </a:spcBef>
              <a:spcAft>
                <a:spcPts val="0"/>
              </a:spcAft>
              <a:buClr>
                <a:schemeClr val="dk1"/>
              </a:buClr>
              <a:buSzPct val="100000"/>
              <a:buChar char="●"/>
            </a:pPr>
            <a:r>
              <a:rPr lang="en-GB">
                <a:solidFill>
                  <a:schemeClr val="dk1"/>
                </a:solidFill>
              </a:rPr>
              <a:t>Join the </a:t>
            </a:r>
            <a:r>
              <a:rPr lang="en-GB" u="sng">
                <a:solidFill>
                  <a:schemeClr val="hlink"/>
                </a:solidFill>
                <a:hlinkClick r:id="rId4"/>
              </a:rPr>
              <a:t>Ontario Team Support Slack</a:t>
            </a:r>
            <a:r>
              <a:rPr lang="en-GB">
                <a:solidFill>
                  <a:schemeClr val="dk1"/>
                </a:solidFill>
              </a:rPr>
              <a:t> group!</a:t>
            </a:r>
            <a:endParaRPr>
              <a:solidFill>
                <a:schemeClr val="dk1"/>
              </a:solidFill>
            </a:endParaRPr>
          </a:p>
        </p:txBody>
      </p:sp>
      <p:pic>
        <p:nvPicPr>
          <p:cNvPr id="228" name="Google Shape;228;p25"/>
          <p:cNvPicPr preferRelativeResize="0"/>
          <p:nvPr/>
        </p:nvPicPr>
        <p:blipFill>
          <a:blip r:embed="rId5">
            <a:alphaModFix/>
          </a:blip>
          <a:stretch>
            <a:fillRect/>
          </a:stretch>
        </p:blipFill>
        <p:spPr>
          <a:xfrm>
            <a:off x="7085248" y="88000"/>
            <a:ext cx="1508250" cy="5558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2020"/>
              <a:t>WEGLDE - Pre Order Lunches </a:t>
            </a:r>
            <a:endParaRPr sz="1920"/>
          </a:p>
        </p:txBody>
      </p:sp>
      <p:sp>
        <p:nvSpPr>
          <p:cNvPr id="234" name="Google Shape;234;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SzPts val="935"/>
              <a:buNone/>
            </a:pPr>
            <a:r>
              <a:rPr lang="en-GB" sz="1958">
                <a:solidFill>
                  <a:schemeClr val="dk1"/>
                </a:solidFill>
              </a:rPr>
              <a:t>This year at WEGLDE, teams can pre-order individual snacks and sandwiches and/or whole pizzas for lunch on Saturday April 2nd.  </a:t>
            </a:r>
            <a:endParaRPr sz="1958">
              <a:solidFill>
                <a:schemeClr val="dk1"/>
              </a:solidFill>
            </a:endParaRPr>
          </a:p>
          <a:p>
            <a:pPr indent="0" lvl="0" marL="0" rtl="0" algn="l">
              <a:lnSpc>
                <a:spcPct val="95000"/>
              </a:lnSpc>
              <a:spcBef>
                <a:spcPts val="1200"/>
              </a:spcBef>
              <a:spcAft>
                <a:spcPts val="0"/>
              </a:spcAft>
              <a:buSzPts val="935"/>
              <a:buNone/>
            </a:pPr>
            <a:r>
              <a:rPr lang="en-GB" sz="1958">
                <a:solidFill>
                  <a:schemeClr val="dk1"/>
                </a:solidFill>
              </a:rPr>
              <a:t>Prices on form include taxes. </a:t>
            </a:r>
            <a:endParaRPr sz="1958">
              <a:solidFill>
                <a:schemeClr val="dk1"/>
              </a:solidFill>
            </a:endParaRPr>
          </a:p>
          <a:p>
            <a:pPr indent="0" lvl="0" marL="0" rtl="0" algn="l">
              <a:lnSpc>
                <a:spcPct val="95000"/>
              </a:lnSpc>
              <a:spcBef>
                <a:spcPts val="1200"/>
              </a:spcBef>
              <a:spcAft>
                <a:spcPts val="0"/>
              </a:spcAft>
              <a:buSzPts val="935"/>
              <a:buNone/>
            </a:pPr>
            <a:r>
              <a:rPr b="1" lang="en-GB" sz="1958">
                <a:solidFill>
                  <a:schemeClr val="dk1"/>
                </a:solidFill>
              </a:rPr>
              <a:t>Form was emailed in Communication #2, March 23, 2022.</a:t>
            </a:r>
            <a:endParaRPr b="1" sz="1958">
              <a:solidFill>
                <a:schemeClr val="dk1"/>
              </a:solidFill>
            </a:endParaRPr>
          </a:p>
          <a:p>
            <a:pPr indent="0" lvl="0" marL="0" rtl="0" algn="l">
              <a:lnSpc>
                <a:spcPct val="95000"/>
              </a:lnSpc>
              <a:spcBef>
                <a:spcPts val="1200"/>
              </a:spcBef>
              <a:spcAft>
                <a:spcPts val="0"/>
              </a:spcAft>
              <a:buSzPts val="935"/>
              <a:buNone/>
            </a:pPr>
            <a:r>
              <a:rPr b="1" lang="en-GB" sz="1958">
                <a:solidFill>
                  <a:schemeClr val="dk1"/>
                </a:solidFill>
              </a:rPr>
              <a:t>Please submit one order per team via email to </a:t>
            </a:r>
            <a:endParaRPr b="1" sz="1958">
              <a:solidFill>
                <a:schemeClr val="dk1"/>
              </a:solidFill>
            </a:endParaRPr>
          </a:p>
          <a:p>
            <a:pPr indent="0" lvl="0" marL="0" rtl="0" algn="l">
              <a:lnSpc>
                <a:spcPct val="95000"/>
              </a:lnSpc>
              <a:spcBef>
                <a:spcPts val="1200"/>
              </a:spcBef>
              <a:spcAft>
                <a:spcPts val="0"/>
              </a:spcAft>
              <a:buSzPts val="935"/>
              <a:buNone/>
            </a:pPr>
            <a:r>
              <a:rPr b="1" lang="en-GB" sz="1958">
                <a:solidFill>
                  <a:schemeClr val="dk1"/>
                </a:solidFill>
              </a:rPr>
              <a:t>Michelle Bondy at mbondy@uwindsor.ca </a:t>
            </a:r>
            <a:endParaRPr b="1" sz="1958">
              <a:solidFill>
                <a:schemeClr val="dk1"/>
              </a:solidFill>
            </a:endParaRPr>
          </a:p>
          <a:p>
            <a:pPr indent="0" lvl="0" marL="0" rtl="0" algn="l">
              <a:lnSpc>
                <a:spcPct val="95000"/>
              </a:lnSpc>
              <a:spcBef>
                <a:spcPts val="1200"/>
              </a:spcBef>
              <a:spcAft>
                <a:spcPts val="0"/>
              </a:spcAft>
              <a:buClr>
                <a:schemeClr val="dk1"/>
              </a:buClr>
              <a:buSzPts val="935"/>
              <a:buFont typeface="Arial"/>
              <a:buNone/>
            </a:pPr>
            <a:r>
              <a:rPr b="1" lang="en-GB" sz="1958">
                <a:solidFill>
                  <a:schemeClr val="dk1"/>
                </a:solidFill>
              </a:rPr>
              <a:t>by Monday, March 28, 2022, at 5pm. </a:t>
            </a:r>
            <a:endParaRPr b="1" sz="1958">
              <a:solidFill>
                <a:schemeClr val="dk1"/>
              </a:solidFill>
            </a:endParaRPr>
          </a:p>
          <a:p>
            <a:pPr indent="0" lvl="0" marL="457200" rtl="0" algn="l">
              <a:lnSpc>
                <a:spcPct val="95000"/>
              </a:lnSpc>
              <a:spcBef>
                <a:spcPts val="0"/>
              </a:spcBef>
              <a:spcAft>
                <a:spcPts val="0"/>
              </a:spcAft>
              <a:buSzPts val="935"/>
              <a:buNone/>
            </a:pPr>
            <a:r>
              <a:t/>
            </a:r>
            <a:endParaRPr sz="2468"/>
          </a:p>
          <a:p>
            <a:pPr indent="0" lvl="0" marL="457200" rtl="0" algn="l">
              <a:lnSpc>
                <a:spcPct val="95000"/>
              </a:lnSpc>
              <a:spcBef>
                <a:spcPts val="1200"/>
              </a:spcBef>
              <a:spcAft>
                <a:spcPts val="1200"/>
              </a:spcAft>
              <a:buSzPts val="935"/>
              <a:buNone/>
            </a:pPr>
            <a:r>
              <a:t/>
            </a:r>
            <a:endParaRPr b="1" sz="1275">
              <a:solidFill>
                <a:schemeClr val="dk1"/>
              </a:solidFill>
            </a:endParaRPr>
          </a:p>
        </p:txBody>
      </p:sp>
      <p:pic>
        <p:nvPicPr>
          <p:cNvPr id="235" name="Google Shape;235;p26"/>
          <p:cNvPicPr preferRelativeResize="0"/>
          <p:nvPr/>
        </p:nvPicPr>
        <p:blipFill>
          <a:blip r:embed="rId3">
            <a:alphaModFix/>
          </a:blip>
          <a:stretch>
            <a:fillRect/>
          </a:stretch>
        </p:blipFill>
        <p:spPr>
          <a:xfrm>
            <a:off x="7085248" y="88000"/>
            <a:ext cx="1508250" cy="555887"/>
          </a:xfrm>
          <a:prstGeom prst="rect">
            <a:avLst/>
          </a:prstGeom>
          <a:noFill/>
          <a:ln>
            <a:noFill/>
          </a:ln>
        </p:spPr>
      </p:pic>
      <p:pic>
        <p:nvPicPr>
          <p:cNvPr id="236" name="Google Shape;236;p26"/>
          <p:cNvPicPr preferRelativeResize="0"/>
          <p:nvPr/>
        </p:nvPicPr>
        <p:blipFill>
          <a:blip r:embed="rId4">
            <a:alphaModFix/>
          </a:blip>
          <a:stretch>
            <a:fillRect/>
          </a:stretch>
        </p:blipFill>
        <p:spPr>
          <a:xfrm>
            <a:off x="5387418" y="87993"/>
            <a:ext cx="1508250" cy="511200"/>
          </a:xfrm>
          <a:prstGeom prst="rect">
            <a:avLst/>
          </a:prstGeom>
          <a:noFill/>
          <a:ln>
            <a:noFill/>
          </a:ln>
        </p:spPr>
      </p:pic>
      <p:cxnSp>
        <p:nvCxnSpPr>
          <p:cNvPr id="237" name="Google Shape;237;p26"/>
          <p:cNvCxnSpPr/>
          <p:nvPr/>
        </p:nvCxnSpPr>
        <p:spPr>
          <a:xfrm flipH="1" rot="10800000">
            <a:off x="-11250" y="1017725"/>
            <a:ext cx="9166500" cy="15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Reminder!</a:t>
            </a:r>
            <a:endParaRPr/>
          </a:p>
        </p:txBody>
      </p:sp>
      <p:sp>
        <p:nvSpPr>
          <p:cNvPr id="243" name="Google Shape;243;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5000"/>
              </a:lnSpc>
              <a:spcBef>
                <a:spcPts val="1200"/>
              </a:spcBef>
              <a:spcAft>
                <a:spcPts val="0"/>
              </a:spcAft>
              <a:buNone/>
            </a:pPr>
            <a:r>
              <a:rPr b="1" lang="en-GB" sz="1700">
                <a:solidFill>
                  <a:srgbClr val="434343"/>
                </a:solidFill>
              </a:rPr>
              <a:t>Team Attendance, Roster and Consent Form</a:t>
            </a:r>
            <a:endParaRPr b="1" sz="1700">
              <a:solidFill>
                <a:srgbClr val="434343"/>
              </a:solidFill>
            </a:endParaRPr>
          </a:p>
          <a:p>
            <a:pPr indent="0" lvl="0" marL="0" rtl="0" algn="l">
              <a:lnSpc>
                <a:spcPct val="105000"/>
              </a:lnSpc>
              <a:spcBef>
                <a:spcPts val="1200"/>
              </a:spcBef>
              <a:spcAft>
                <a:spcPts val="0"/>
              </a:spcAft>
              <a:buNone/>
            </a:pPr>
            <a:r>
              <a:rPr b="1" lang="en-GB" sz="1600">
                <a:solidFill>
                  <a:srgbClr val="FF0000"/>
                </a:solidFill>
              </a:rPr>
              <a:t>IMPORTANT ACTION DUE: </a:t>
            </a:r>
            <a:r>
              <a:rPr b="1" lang="en-GB" sz="1600" strike="sngStrike">
                <a:solidFill>
                  <a:srgbClr val="FF0000"/>
                </a:solidFill>
              </a:rPr>
              <a:t>March 23, 2022</a:t>
            </a:r>
            <a:r>
              <a:rPr b="1" lang="en-GB" sz="1600">
                <a:solidFill>
                  <a:srgbClr val="FF0000"/>
                </a:solidFill>
              </a:rPr>
              <a:t>   March 25, 2022</a:t>
            </a:r>
            <a:endParaRPr b="1" sz="1600">
              <a:solidFill>
                <a:srgbClr val="FF0000"/>
              </a:solidFill>
            </a:endParaRPr>
          </a:p>
          <a:p>
            <a:pPr indent="0" lvl="0" marL="0" rtl="0" algn="l">
              <a:lnSpc>
                <a:spcPct val="105000"/>
              </a:lnSpc>
              <a:spcBef>
                <a:spcPts val="1200"/>
              </a:spcBef>
              <a:spcAft>
                <a:spcPts val="0"/>
              </a:spcAft>
              <a:buNone/>
            </a:pPr>
            <a:r>
              <a:rPr lang="en-GB" sz="1500">
                <a:solidFill>
                  <a:srgbClr val="231F20"/>
                </a:solidFill>
                <a:highlight>
                  <a:srgbClr val="FFFFFF"/>
                </a:highlight>
              </a:rPr>
              <a:t>Please remember to assign up to a maximum of </a:t>
            </a:r>
            <a:r>
              <a:rPr b="1" lang="en-GB" sz="1500">
                <a:solidFill>
                  <a:srgbClr val="231F20"/>
                </a:solidFill>
                <a:highlight>
                  <a:srgbClr val="FFFFFF"/>
                </a:highlight>
              </a:rPr>
              <a:t>25 attendees</a:t>
            </a:r>
            <a:r>
              <a:rPr lang="en-GB" sz="1500">
                <a:solidFill>
                  <a:srgbClr val="231F20"/>
                </a:solidFill>
                <a:highlight>
                  <a:srgbClr val="FFFFFF"/>
                </a:highlight>
              </a:rPr>
              <a:t> (including all students, teachers, mentors, and anyone else affiliated with the team) from your team who will be attending the event.  Here is what we need from you</a:t>
            </a:r>
            <a:endParaRPr sz="1500">
              <a:solidFill>
                <a:srgbClr val="231F20"/>
              </a:solidFill>
              <a:highlight>
                <a:srgbClr val="FFFFFF"/>
              </a:highlight>
            </a:endParaRPr>
          </a:p>
          <a:p>
            <a:pPr indent="-323850" lvl="0" marL="457200" rtl="0" algn="l">
              <a:lnSpc>
                <a:spcPct val="105000"/>
              </a:lnSpc>
              <a:spcBef>
                <a:spcPts val="1200"/>
              </a:spcBef>
              <a:spcAft>
                <a:spcPts val="0"/>
              </a:spcAft>
              <a:buClr>
                <a:srgbClr val="231F20"/>
              </a:buClr>
              <a:buSzPts val="1500"/>
              <a:buAutoNum type="arabicPeriod"/>
            </a:pPr>
            <a:r>
              <a:rPr lang="en-GB" sz="1500">
                <a:solidFill>
                  <a:srgbClr val="231F20"/>
                </a:solidFill>
                <a:highlight>
                  <a:srgbClr val="FFFFFF"/>
                </a:highlight>
              </a:rPr>
              <a:t>Please complete the Spreadsheet Template</a:t>
            </a:r>
            <a:r>
              <a:rPr lang="en-GB" sz="1500" u="sng">
                <a:solidFill>
                  <a:srgbClr val="1155CC"/>
                </a:solidFill>
                <a:highlight>
                  <a:srgbClr val="FFFFFF"/>
                </a:highlight>
                <a:hlinkClick r:id="rId3">
                  <a:extLst>
                    <a:ext uri="{A12FA001-AC4F-418D-AE19-62706E023703}">
                      <ahyp:hlinkClr val="tx"/>
                    </a:ext>
                  </a:extLst>
                </a:hlinkClick>
              </a:rPr>
              <a:t> here</a:t>
            </a:r>
            <a:endParaRPr sz="1500" u="sng">
              <a:solidFill>
                <a:srgbClr val="1155CC"/>
              </a:solidFill>
              <a:highlight>
                <a:srgbClr val="FFFFFF"/>
              </a:highlight>
            </a:endParaRPr>
          </a:p>
          <a:p>
            <a:pPr indent="-323850" lvl="0" marL="457200" rtl="0" algn="l">
              <a:lnSpc>
                <a:spcPct val="105000"/>
              </a:lnSpc>
              <a:spcBef>
                <a:spcPts val="0"/>
              </a:spcBef>
              <a:spcAft>
                <a:spcPts val="0"/>
              </a:spcAft>
              <a:buClr>
                <a:srgbClr val="231F20"/>
              </a:buClr>
              <a:buSzPts val="1500"/>
              <a:buAutoNum type="arabicPeriod"/>
            </a:pPr>
            <a:r>
              <a:rPr lang="en-GB" sz="1500">
                <a:solidFill>
                  <a:srgbClr val="231F20"/>
                </a:solidFill>
                <a:highlight>
                  <a:srgbClr val="FFFFFF"/>
                </a:highlight>
              </a:rPr>
              <a:t>Complete the Team Roster on the </a:t>
            </a:r>
            <a:r>
              <a:rPr i="1" lang="en-GB" sz="1500">
                <a:solidFill>
                  <a:srgbClr val="231F20"/>
                </a:solidFill>
                <a:highlight>
                  <a:srgbClr val="FFFFFF"/>
                </a:highlight>
              </a:rPr>
              <a:t>FIRST</a:t>
            </a:r>
            <a:r>
              <a:rPr lang="en-GB" sz="1500">
                <a:solidFill>
                  <a:srgbClr val="231F20"/>
                </a:solidFill>
                <a:highlight>
                  <a:srgbClr val="FFFFFF"/>
                </a:highlight>
              </a:rPr>
              <a:t> Inspires Dashboard and download the team roster</a:t>
            </a:r>
            <a:endParaRPr sz="1500">
              <a:solidFill>
                <a:srgbClr val="231F20"/>
              </a:solidFill>
              <a:highlight>
                <a:srgbClr val="FFFFFF"/>
              </a:highlight>
            </a:endParaRPr>
          </a:p>
          <a:p>
            <a:pPr indent="-323850" lvl="0" marL="457200" rtl="0" algn="l">
              <a:lnSpc>
                <a:spcPct val="105000"/>
              </a:lnSpc>
              <a:spcBef>
                <a:spcPts val="0"/>
              </a:spcBef>
              <a:spcAft>
                <a:spcPts val="0"/>
              </a:spcAft>
              <a:buClr>
                <a:srgbClr val="231F20"/>
              </a:buClr>
              <a:buSzPts val="1500"/>
              <a:buAutoNum type="arabicPeriod"/>
            </a:pPr>
            <a:r>
              <a:rPr lang="en-GB" sz="1500">
                <a:solidFill>
                  <a:srgbClr val="231F20"/>
                </a:solidFill>
                <a:highlight>
                  <a:srgbClr val="FFFFFF"/>
                </a:highlight>
              </a:rPr>
              <a:t>Please</a:t>
            </a:r>
            <a:r>
              <a:rPr lang="en-GB" sz="1500">
                <a:solidFill>
                  <a:srgbClr val="231F20"/>
                </a:solidFill>
                <a:highlight>
                  <a:srgbClr val="FFFFFF"/>
                </a:highlight>
                <a:uFill>
                  <a:noFill/>
                </a:uFill>
                <a:hlinkClick r:id="rId4">
                  <a:extLst>
                    <a:ext uri="{A12FA001-AC4F-418D-AE19-62706E023703}">
                      <ahyp:hlinkClr val="tx"/>
                    </a:ext>
                  </a:extLst>
                </a:hlinkClick>
              </a:rPr>
              <a:t> </a:t>
            </a:r>
            <a:r>
              <a:rPr lang="en-GB" sz="1500" u="sng">
                <a:solidFill>
                  <a:schemeClr val="hlink"/>
                </a:solidFill>
                <a:highlight>
                  <a:srgbClr val="FFFFFF"/>
                </a:highlight>
                <a:hlinkClick r:id="rId5"/>
              </a:rPr>
              <a:t>upload the above 2 documents here</a:t>
            </a:r>
            <a:r>
              <a:rPr lang="en-GB" sz="1500">
                <a:solidFill>
                  <a:srgbClr val="231F20"/>
                </a:solidFill>
                <a:highlight>
                  <a:srgbClr val="FFFFFF"/>
                </a:highlight>
              </a:rPr>
              <a:t> (excel template listing team members attending the event + team roster)</a:t>
            </a:r>
            <a:endParaRPr sz="1500">
              <a:solidFill>
                <a:srgbClr val="231F20"/>
              </a:solidFill>
              <a:highlight>
                <a:srgbClr val="FFFFFF"/>
              </a:highlight>
            </a:endParaRPr>
          </a:p>
          <a:p>
            <a:pPr indent="0" lvl="0" marL="0" rtl="0" algn="l">
              <a:spcBef>
                <a:spcPts val="1200"/>
              </a:spcBef>
              <a:spcAft>
                <a:spcPts val="1200"/>
              </a:spcAft>
              <a:buNone/>
            </a:pPr>
            <a:r>
              <a:t/>
            </a:r>
            <a:endParaRPr sz="2200"/>
          </a:p>
        </p:txBody>
      </p:sp>
      <p:pic>
        <p:nvPicPr>
          <p:cNvPr id="244" name="Google Shape;244;p27"/>
          <p:cNvPicPr preferRelativeResize="0"/>
          <p:nvPr/>
        </p:nvPicPr>
        <p:blipFill>
          <a:blip r:embed="rId6">
            <a:alphaModFix/>
          </a:blip>
          <a:stretch>
            <a:fillRect/>
          </a:stretch>
        </p:blipFill>
        <p:spPr>
          <a:xfrm>
            <a:off x="7085248" y="88000"/>
            <a:ext cx="1508250" cy="555887"/>
          </a:xfrm>
          <a:prstGeom prst="rect">
            <a:avLst/>
          </a:prstGeom>
          <a:noFill/>
          <a:ln>
            <a:noFill/>
          </a:ln>
        </p:spPr>
      </p:pic>
      <p:pic>
        <p:nvPicPr>
          <p:cNvPr id="245" name="Google Shape;245;p27"/>
          <p:cNvPicPr preferRelativeResize="0"/>
          <p:nvPr/>
        </p:nvPicPr>
        <p:blipFill>
          <a:blip r:embed="rId7">
            <a:alphaModFix/>
          </a:blip>
          <a:stretch>
            <a:fillRect/>
          </a:stretch>
        </p:blipFill>
        <p:spPr>
          <a:xfrm>
            <a:off x="5387418" y="87993"/>
            <a:ext cx="1508250" cy="511200"/>
          </a:xfrm>
          <a:prstGeom prst="rect">
            <a:avLst/>
          </a:prstGeom>
          <a:noFill/>
          <a:ln>
            <a:noFill/>
          </a:ln>
        </p:spPr>
      </p:pic>
      <p:cxnSp>
        <p:nvCxnSpPr>
          <p:cNvPr id="246" name="Google Shape;246;p27"/>
          <p:cNvCxnSpPr/>
          <p:nvPr/>
        </p:nvCxnSpPr>
        <p:spPr>
          <a:xfrm flipH="1" rot="10800000">
            <a:off x="-11250" y="1017725"/>
            <a:ext cx="9166500" cy="15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Teams Check out the Social Media Contest</a:t>
            </a:r>
            <a:endParaRPr/>
          </a:p>
        </p:txBody>
      </p:sp>
      <p:pic>
        <p:nvPicPr>
          <p:cNvPr id="252" name="Google Shape;252;p28"/>
          <p:cNvPicPr preferRelativeResize="0"/>
          <p:nvPr/>
        </p:nvPicPr>
        <p:blipFill>
          <a:blip r:embed="rId3">
            <a:alphaModFix/>
          </a:blip>
          <a:stretch>
            <a:fillRect/>
          </a:stretch>
        </p:blipFill>
        <p:spPr>
          <a:xfrm>
            <a:off x="909663" y="1140175"/>
            <a:ext cx="7324674" cy="3833251"/>
          </a:xfrm>
          <a:prstGeom prst="rect">
            <a:avLst/>
          </a:prstGeom>
          <a:noFill/>
          <a:ln>
            <a:noFill/>
          </a:ln>
        </p:spPr>
      </p:pic>
      <p:pic>
        <p:nvPicPr>
          <p:cNvPr id="253" name="Google Shape;253;p28"/>
          <p:cNvPicPr preferRelativeResize="0"/>
          <p:nvPr/>
        </p:nvPicPr>
        <p:blipFill>
          <a:blip r:embed="rId4">
            <a:alphaModFix/>
          </a:blip>
          <a:stretch>
            <a:fillRect/>
          </a:stretch>
        </p:blipFill>
        <p:spPr>
          <a:xfrm>
            <a:off x="5387418" y="87993"/>
            <a:ext cx="1508250" cy="511200"/>
          </a:xfrm>
          <a:prstGeom prst="rect">
            <a:avLst/>
          </a:prstGeom>
          <a:noFill/>
          <a:ln>
            <a:noFill/>
          </a:ln>
        </p:spPr>
      </p:pic>
      <p:pic>
        <p:nvPicPr>
          <p:cNvPr id="254" name="Google Shape;254;p28"/>
          <p:cNvPicPr preferRelativeResize="0"/>
          <p:nvPr/>
        </p:nvPicPr>
        <p:blipFill>
          <a:blip r:embed="rId5">
            <a:alphaModFix/>
          </a:blip>
          <a:stretch>
            <a:fillRect/>
          </a:stretch>
        </p:blipFill>
        <p:spPr>
          <a:xfrm>
            <a:off x="7085248" y="88000"/>
            <a:ext cx="1508250" cy="555887"/>
          </a:xfrm>
          <a:prstGeom prst="rect">
            <a:avLst/>
          </a:prstGeom>
          <a:noFill/>
          <a:ln>
            <a:noFill/>
          </a:ln>
        </p:spPr>
      </p:pic>
      <p:cxnSp>
        <p:nvCxnSpPr>
          <p:cNvPr id="255" name="Google Shape;255;p28"/>
          <p:cNvCxnSpPr/>
          <p:nvPr/>
        </p:nvCxnSpPr>
        <p:spPr>
          <a:xfrm flipH="1" rot="10800000">
            <a:off x="-11250" y="1017725"/>
            <a:ext cx="9166500" cy="15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Livestream!!</a:t>
            </a:r>
            <a:endParaRPr/>
          </a:p>
        </p:txBody>
      </p:sp>
      <p:pic>
        <p:nvPicPr>
          <p:cNvPr id="261" name="Google Shape;261;p29"/>
          <p:cNvPicPr preferRelativeResize="0"/>
          <p:nvPr/>
        </p:nvPicPr>
        <p:blipFill>
          <a:blip r:embed="rId3">
            <a:alphaModFix/>
          </a:blip>
          <a:stretch>
            <a:fillRect/>
          </a:stretch>
        </p:blipFill>
        <p:spPr>
          <a:xfrm>
            <a:off x="930000" y="1140175"/>
            <a:ext cx="7283994" cy="3811951"/>
          </a:xfrm>
          <a:prstGeom prst="rect">
            <a:avLst/>
          </a:prstGeom>
          <a:noFill/>
          <a:ln>
            <a:noFill/>
          </a:ln>
        </p:spPr>
      </p:pic>
      <p:pic>
        <p:nvPicPr>
          <p:cNvPr id="262" name="Google Shape;262;p29"/>
          <p:cNvPicPr preferRelativeResize="0"/>
          <p:nvPr/>
        </p:nvPicPr>
        <p:blipFill>
          <a:blip r:embed="rId4">
            <a:alphaModFix/>
          </a:blip>
          <a:stretch>
            <a:fillRect/>
          </a:stretch>
        </p:blipFill>
        <p:spPr>
          <a:xfrm>
            <a:off x="5387418" y="87993"/>
            <a:ext cx="1508250" cy="511200"/>
          </a:xfrm>
          <a:prstGeom prst="rect">
            <a:avLst/>
          </a:prstGeom>
          <a:noFill/>
          <a:ln>
            <a:noFill/>
          </a:ln>
        </p:spPr>
      </p:pic>
      <p:pic>
        <p:nvPicPr>
          <p:cNvPr id="263" name="Google Shape;263;p29"/>
          <p:cNvPicPr preferRelativeResize="0"/>
          <p:nvPr/>
        </p:nvPicPr>
        <p:blipFill>
          <a:blip r:embed="rId5">
            <a:alphaModFix/>
          </a:blip>
          <a:stretch>
            <a:fillRect/>
          </a:stretch>
        </p:blipFill>
        <p:spPr>
          <a:xfrm>
            <a:off x="7085248" y="88000"/>
            <a:ext cx="1508250" cy="555887"/>
          </a:xfrm>
          <a:prstGeom prst="rect">
            <a:avLst/>
          </a:prstGeom>
          <a:noFill/>
          <a:ln>
            <a:noFill/>
          </a:ln>
        </p:spPr>
      </p:pic>
      <p:cxnSp>
        <p:nvCxnSpPr>
          <p:cNvPr id="264" name="Google Shape;264;p29"/>
          <p:cNvCxnSpPr/>
          <p:nvPr/>
        </p:nvCxnSpPr>
        <p:spPr>
          <a:xfrm flipH="1" rot="10800000">
            <a:off x="-11250" y="1017725"/>
            <a:ext cx="9166500" cy="15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0"/>
          <p:cNvSpPr txBox="1"/>
          <p:nvPr/>
        </p:nvSpPr>
        <p:spPr>
          <a:xfrm>
            <a:off x="0" y="1368775"/>
            <a:ext cx="9144000" cy="341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a:t>Thank you!</a:t>
            </a:r>
            <a:endParaRPr b="1" sz="3000"/>
          </a:p>
          <a:p>
            <a:pPr indent="0" lvl="0" marL="0" rtl="0" algn="ctr">
              <a:spcBef>
                <a:spcPts val="0"/>
              </a:spcBef>
              <a:spcAft>
                <a:spcPts val="0"/>
              </a:spcAft>
              <a:buNone/>
            </a:pPr>
            <a:r>
              <a:rPr b="1" lang="en-GB" sz="3000"/>
              <a:t>Looking forward to seeing you in Windsor! </a:t>
            </a:r>
            <a:endParaRPr b="1" sz="3000"/>
          </a:p>
          <a:p>
            <a:pPr indent="0" lvl="0" marL="0" rtl="0" algn="ctr">
              <a:spcBef>
                <a:spcPts val="0"/>
              </a:spcBef>
              <a:spcAft>
                <a:spcPts val="0"/>
              </a:spcAft>
              <a:buNone/>
            </a:pPr>
            <a:br>
              <a:rPr b="1" lang="en-GB" sz="3000"/>
            </a:br>
            <a:r>
              <a:rPr b="1" lang="en-GB" sz="3000"/>
              <a:t>Windsor Essex Great Lakes District Event</a:t>
            </a:r>
            <a:endParaRPr b="1" sz="3000"/>
          </a:p>
          <a:p>
            <a:pPr indent="0" lvl="0" marL="0" rtl="0" algn="ctr">
              <a:spcBef>
                <a:spcPts val="0"/>
              </a:spcBef>
              <a:spcAft>
                <a:spcPts val="0"/>
              </a:spcAft>
              <a:buNone/>
            </a:pPr>
            <a:r>
              <a:rPr b="1" lang="en-GB" sz="3000"/>
              <a:t>April 2, 2022</a:t>
            </a:r>
            <a:endParaRPr b="1" sz="3000"/>
          </a:p>
          <a:p>
            <a:pPr indent="0" lvl="0" marL="0" rtl="0" algn="ctr">
              <a:spcBef>
                <a:spcPts val="0"/>
              </a:spcBef>
              <a:spcAft>
                <a:spcPts val="0"/>
              </a:spcAft>
              <a:buNone/>
            </a:pPr>
            <a:r>
              <a:t/>
            </a:r>
            <a:endParaRPr b="1" sz="3000"/>
          </a:p>
          <a:p>
            <a:pPr indent="0" lvl="0" marL="0" rtl="0" algn="ctr">
              <a:spcBef>
                <a:spcPts val="0"/>
              </a:spcBef>
              <a:spcAft>
                <a:spcPts val="0"/>
              </a:spcAft>
              <a:buNone/>
            </a:pPr>
            <a:r>
              <a:rPr b="1" lang="en-GB" sz="3000"/>
              <a:t>Good Luck Teams!</a:t>
            </a:r>
            <a:endParaRPr b="1" sz="3000"/>
          </a:p>
        </p:txBody>
      </p:sp>
      <p:pic>
        <p:nvPicPr>
          <p:cNvPr id="270" name="Google Shape;270;p30"/>
          <p:cNvPicPr preferRelativeResize="0"/>
          <p:nvPr/>
        </p:nvPicPr>
        <p:blipFill>
          <a:blip r:embed="rId3">
            <a:alphaModFix/>
          </a:blip>
          <a:stretch>
            <a:fillRect/>
          </a:stretch>
        </p:blipFill>
        <p:spPr>
          <a:xfrm>
            <a:off x="5387418" y="87993"/>
            <a:ext cx="1508250" cy="511200"/>
          </a:xfrm>
          <a:prstGeom prst="rect">
            <a:avLst/>
          </a:prstGeom>
          <a:noFill/>
          <a:ln>
            <a:noFill/>
          </a:ln>
        </p:spPr>
      </p:pic>
      <p:pic>
        <p:nvPicPr>
          <p:cNvPr id="271" name="Google Shape;271;p30"/>
          <p:cNvPicPr preferRelativeResize="0"/>
          <p:nvPr/>
        </p:nvPicPr>
        <p:blipFill>
          <a:blip r:embed="rId4">
            <a:alphaModFix/>
          </a:blip>
          <a:stretch>
            <a:fillRect/>
          </a:stretch>
        </p:blipFill>
        <p:spPr>
          <a:xfrm>
            <a:off x="7085248" y="88000"/>
            <a:ext cx="1508250" cy="555887"/>
          </a:xfrm>
          <a:prstGeom prst="rect">
            <a:avLst/>
          </a:prstGeom>
          <a:noFill/>
          <a:ln>
            <a:noFill/>
          </a:ln>
        </p:spPr>
      </p:pic>
      <p:cxnSp>
        <p:nvCxnSpPr>
          <p:cNvPr id="272" name="Google Shape;272;p30"/>
          <p:cNvCxnSpPr/>
          <p:nvPr/>
        </p:nvCxnSpPr>
        <p:spPr>
          <a:xfrm flipH="1" rot="10800000">
            <a:off x="-11250" y="1017725"/>
            <a:ext cx="9166500" cy="15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387418" y="87993"/>
            <a:ext cx="1508250" cy="511200"/>
          </a:xfrm>
          <a:prstGeom prst="rect">
            <a:avLst/>
          </a:prstGeom>
          <a:noFill/>
          <a:ln>
            <a:noFill/>
          </a:ln>
        </p:spPr>
      </p:pic>
      <p:cxnSp>
        <p:nvCxnSpPr>
          <p:cNvPr id="63" name="Google Shape;63;p14"/>
          <p:cNvCxnSpPr/>
          <p:nvPr/>
        </p:nvCxnSpPr>
        <p:spPr>
          <a:xfrm flipH="1" rot="10800000">
            <a:off x="-11250" y="1017725"/>
            <a:ext cx="9166500" cy="15000"/>
          </a:xfrm>
          <a:prstGeom prst="straightConnector1">
            <a:avLst/>
          </a:prstGeom>
          <a:noFill/>
          <a:ln cap="flat" cmpd="sng" w="9525">
            <a:solidFill>
              <a:schemeClr val="dk2"/>
            </a:solidFill>
            <a:prstDash val="solid"/>
            <a:round/>
            <a:headEnd len="med" w="med" type="none"/>
            <a:tailEnd len="med" w="med" type="none"/>
          </a:ln>
        </p:spPr>
      </p:cxnSp>
      <p:pic>
        <p:nvPicPr>
          <p:cNvPr id="64" name="Google Shape;64;p14"/>
          <p:cNvPicPr preferRelativeResize="0"/>
          <p:nvPr/>
        </p:nvPicPr>
        <p:blipFill>
          <a:blip r:embed="rId4">
            <a:alphaModFix/>
          </a:blip>
          <a:stretch>
            <a:fillRect/>
          </a:stretch>
        </p:blipFill>
        <p:spPr>
          <a:xfrm>
            <a:off x="2397025" y="1198275"/>
            <a:ext cx="3543494" cy="3805975"/>
          </a:xfrm>
          <a:prstGeom prst="rect">
            <a:avLst/>
          </a:prstGeom>
          <a:noFill/>
          <a:ln>
            <a:noFill/>
          </a:ln>
        </p:spPr>
      </p:pic>
      <p:sp>
        <p:nvSpPr>
          <p:cNvPr id="65" name="Google Shape;65;p14"/>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200"/>
              <a:t>2022 Windsor Essex Great Lakes Event - Safety </a:t>
            </a:r>
            <a:endParaRPr sz="2200"/>
          </a:p>
        </p:txBody>
      </p:sp>
      <p:pic>
        <p:nvPicPr>
          <p:cNvPr id="66" name="Google Shape;66;p14"/>
          <p:cNvPicPr preferRelativeResize="0"/>
          <p:nvPr/>
        </p:nvPicPr>
        <p:blipFill>
          <a:blip r:embed="rId5">
            <a:alphaModFix/>
          </a:blip>
          <a:stretch>
            <a:fillRect/>
          </a:stretch>
        </p:blipFill>
        <p:spPr>
          <a:xfrm>
            <a:off x="1176125" y="1252875"/>
            <a:ext cx="1040575" cy="3696775"/>
          </a:xfrm>
          <a:prstGeom prst="rect">
            <a:avLst/>
          </a:prstGeom>
          <a:noFill/>
          <a:ln>
            <a:noFill/>
          </a:ln>
        </p:spPr>
      </p:pic>
      <p:pic>
        <p:nvPicPr>
          <p:cNvPr id="67" name="Google Shape;67;p14"/>
          <p:cNvPicPr preferRelativeResize="0"/>
          <p:nvPr/>
        </p:nvPicPr>
        <p:blipFill>
          <a:blip r:embed="rId6">
            <a:alphaModFix/>
          </a:blip>
          <a:stretch>
            <a:fillRect/>
          </a:stretch>
        </p:blipFill>
        <p:spPr>
          <a:xfrm>
            <a:off x="5818125" y="1787275"/>
            <a:ext cx="2775375" cy="1824800"/>
          </a:xfrm>
          <a:prstGeom prst="rect">
            <a:avLst/>
          </a:prstGeom>
          <a:noFill/>
          <a:ln>
            <a:noFill/>
          </a:ln>
        </p:spPr>
      </p:pic>
      <p:pic>
        <p:nvPicPr>
          <p:cNvPr id="68" name="Google Shape;68;p14"/>
          <p:cNvPicPr preferRelativeResize="0"/>
          <p:nvPr/>
        </p:nvPicPr>
        <p:blipFill>
          <a:blip r:embed="rId7">
            <a:alphaModFix/>
          </a:blip>
          <a:stretch>
            <a:fillRect/>
          </a:stretch>
        </p:blipFill>
        <p:spPr>
          <a:xfrm>
            <a:off x="7085248" y="88000"/>
            <a:ext cx="1508250" cy="5558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200"/>
              <a:t>2022 Windsor Essex Great Lakes Event </a:t>
            </a:r>
            <a:endParaRPr sz="2200"/>
          </a:p>
        </p:txBody>
      </p:sp>
      <p:sp>
        <p:nvSpPr>
          <p:cNvPr id="74" name="Google Shape;74;p15"/>
          <p:cNvSpPr txBox="1"/>
          <p:nvPr>
            <p:ph idx="1" type="body"/>
          </p:nvPr>
        </p:nvSpPr>
        <p:spPr>
          <a:xfrm>
            <a:off x="346550" y="1814725"/>
            <a:ext cx="48696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en-GB"/>
              <a:t>Prior to the Event</a:t>
            </a:r>
            <a:endParaRPr b="1"/>
          </a:p>
          <a:p>
            <a:pPr indent="-317500" lvl="0" marL="457200" rtl="0" algn="l">
              <a:lnSpc>
                <a:spcPct val="150000"/>
              </a:lnSpc>
              <a:spcBef>
                <a:spcPts val="1200"/>
              </a:spcBef>
              <a:spcAft>
                <a:spcPts val="0"/>
              </a:spcAft>
              <a:buSzPts val="1400"/>
              <a:buAutoNum type="arabicPeriod"/>
            </a:pPr>
            <a:r>
              <a:rPr lang="en-GB" sz="1400"/>
              <a:t>Capacity - Team Roster &amp; Attendance</a:t>
            </a:r>
            <a:endParaRPr sz="1400"/>
          </a:p>
          <a:p>
            <a:pPr indent="-317500" lvl="0" marL="457200" rtl="0" algn="l">
              <a:lnSpc>
                <a:spcPct val="150000"/>
              </a:lnSpc>
              <a:spcBef>
                <a:spcPts val="0"/>
              </a:spcBef>
              <a:spcAft>
                <a:spcPts val="0"/>
              </a:spcAft>
              <a:buSzPts val="1400"/>
              <a:buAutoNum type="arabicPeriod"/>
            </a:pPr>
            <a:r>
              <a:rPr lang="en-GB" sz="1400"/>
              <a:t>Judging Schedule</a:t>
            </a:r>
            <a:endParaRPr sz="1400"/>
          </a:p>
          <a:p>
            <a:pPr indent="-317500" lvl="0" marL="457200" rtl="0" algn="l">
              <a:lnSpc>
                <a:spcPct val="150000"/>
              </a:lnSpc>
              <a:spcBef>
                <a:spcPts val="0"/>
              </a:spcBef>
              <a:spcAft>
                <a:spcPts val="0"/>
              </a:spcAft>
              <a:buSzPts val="1400"/>
              <a:buAutoNum type="arabicPeriod"/>
            </a:pPr>
            <a:r>
              <a:rPr lang="en-GB" sz="1400"/>
              <a:t>Virtual Drivers Meeting</a:t>
            </a:r>
            <a:endParaRPr sz="1400"/>
          </a:p>
          <a:p>
            <a:pPr indent="-317500" lvl="0" marL="457200" rtl="0" algn="l">
              <a:lnSpc>
                <a:spcPct val="150000"/>
              </a:lnSpc>
              <a:spcBef>
                <a:spcPts val="0"/>
              </a:spcBef>
              <a:spcAft>
                <a:spcPts val="0"/>
              </a:spcAft>
              <a:buSzPts val="1400"/>
              <a:buAutoNum type="arabicPeriod"/>
            </a:pPr>
            <a:r>
              <a:rPr lang="en-GB" sz="1400"/>
              <a:t>Match Schedule</a:t>
            </a:r>
            <a:endParaRPr sz="1400"/>
          </a:p>
        </p:txBody>
      </p:sp>
      <p:pic>
        <p:nvPicPr>
          <p:cNvPr id="75" name="Google Shape;75;p15"/>
          <p:cNvPicPr preferRelativeResize="0"/>
          <p:nvPr/>
        </p:nvPicPr>
        <p:blipFill>
          <a:blip r:embed="rId3">
            <a:alphaModFix/>
          </a:blip>
          <a:stretch>
            <a:fillRect/>
          </a:stretch>
        </p:blipFill>
        <p:spPr>
          <a:xfrm>
            <a:off x="5387418" y="87993"/>
            <a:ext cx="1508250" cy="511200"/>
          </a:xfrm>
          <a:prstGeom prst="rect">
            <a:avLst/>
          </a:prstGeom>
          <a:noFill/>
          <a:ln>
            <a:noFill/>
          </a:ln>
        </p:spPr>
      </p:pic>
      <p:cxnSp>
        <p:nvCxnSpPr>
          <p:cNvPr id="76" name="Google Shape;76;p15"/>
          <p:cNvCxnSpPr/>
          <p:nvPr/>
        </p:nvCxnSpPr>
        <p:spPr>
          <a:xfrm flipH="1" rot="10800000">
            <a:off x="-11250" y="1017725"/>
            <a:ext cx="9166500" cy="15000"/>
          </a:xfrm>
          <a:prstGeom prst="straightConnector1">
            <a:avLst/>
          </a:prstGeom>
          <a:noFill/>
          <a:ln cap="flat" cmpd="sng" w="9525">
            <a:solidFill>
              <a:schemeClr val="dk2"/>
            </a:solidFill>
            <a:prstDash val="solid"/>
            <a:round/>
            <a:headEnd len="med" w="med" type="none"/>
            <a:tailEnd len="med" w="med" type="none"/>
          </a:ln>
        </p:spPr>
      </p:cxnSp>
      <p:sp>
        <p:nvSpPr>
          <p:cNvPr id="77" name="Google Shape;77;p15"/>
          <p:cNvSpPr txBox="1"/>
          <p:nvPr>
            <p:ph idx="1" type="body"/>
          </p:nvPr>
        </p:nvSpPr>
        <p:spPr>
          <a:xfrm>
            <a:off x="4274400" y="1814725"/>
            <a:ext cx="48696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en-GB"/>
              <a:t>At the Event</a:t>
            </a:r>
            <a:endParaRPr sz="1400"/>
          </a:p>
          <a:p>
            <a:pPr indent="-317500" lvl="0" marL="457200" rtl="0" algn="l">
              <a:lnSpc>
                <a:spcPct val="150000"/>
              </a:lnSpc>
              <a:spcBef>
                <a:spcPts val="1200"/>
              </a:spcBef>
              <a:spcAft>
                <a:spcPts val="0"/>
              </a:spcAft>
              <a:buSzPts val="1400"/>
              <a:buAutoNum type="arabicPeriod"/>
            </a:pPr>
            <a:r>
              <a:rPr lang="en-GB" sz="1400"/>
              <a:t>Registration and Load In</a:t>
            </a:r>
            <a:endParaRPr sz="1400"/>
          </a:p>
          <a:p>
            <a:pPr indent="-317500" lvl="0" marL="457200" rtl="0" algn="l">
              <a:lnSpc>
                <a:spcPct val="150000"/>
              </a:lnSpc>
              <a:spcBef>
                <a:spcPts val="0"/>
              </a:spcBef>
              <a:spcAft>
                <a:spcPts val="0"/>
              </a:spcAft>
              <a:buSzPts val="1400"/>
              <a:buAutoNum type="arabicPeriod"/>
            </a:pPr>
            <a:r>
              <a:rPr lang="en-GB" sz="1400"/>
              <a:t>Practice Field and Machine Shop</a:t>
            </a:r>
            <a:endParaRPr sz="1400"/>
          </a:p>
          <a:p>
            <a:pPr indent="-317500" lvl="0" marL="457200" rtl="0" algn="l">
              <a:lnSpc>
                <a:spcPct val="150000"/>
              </a:lnSpc>
              <a:spcBef>
                <a:spcPts val="0"/>
              </a:spcBef>
              <a:spcAft>
                <a:spcPts val="0"/>
              </a:spcAft>
              <a:buSzPts val="1400"/>
              <a:buAutoNum type="arabicPeriod"/>
            </a:pPr>
            <a:r>
              <a:rPr lang="en-GB" sz="1400"/>
              <a:t>Team Lunches, Quiet Room</a:t>
            </a:r>
            <a:endParaRPr sz="1400"/>
          </a:p>
        </p:txBody>
      </p:sp>
      <p:sp>
        <p:nvSpPr>
          <p:cNvPr id="78" name="Google Shape;78;p15"/>
          <p:cNvSpPr txBox="1"/>
          <p:nvPr/>
        </p:nvSpPr>
        <p:spPr>
          <a:xfrm>
            <a:off x="397550" y="1118175"/>
            <a:ext cx="693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u="sng">
                <a:solidFill>
                  <a:schemeClr val="hlink"/>
                </a:solidFill>
                <a:hlinkClick r:id="rId4"/>
              </a:rPr>
              <a:t>https://www.firstroboticscanada.org/frc/windsorfrc/</a:t>
            </a:r>
            <a:r>
              <a:rPr b="1" lang="en-GB"/>
              <a:t> </a:t>
            </a:r>
            <a:endParaRPr b="1"/>
          </a:p>
        </p:txBody>
      </p:sp>
      <p:pic>
        <p:nvPicPr>
          <p:cNvPr id="79" name="Google Shape;79;p15"/>
          <p:cNvPicPr preferRelativeResize="0"/>
          <p:nvPr/>
        </p:nvPicPr>
        <p:blipFill>
          <a:blip r:embed="rId5">
            <a:alphaModFix/>
          </a:blip>
          <a:stretch>
            <a:fillRect/>
          </a:stretch>
        </p:blipFill>
        <p:spPr>
          <a:xfrm>
            <a:off x="7085248" y="88000"/>
            <a:ext cx="1508250" cy="5558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200"/>
              <a:t>2022 </a:t>
            </a:r>
            <a:r>
              <a:rPr lang="en-GB" sz="2200"/>
              <a:t>University of Windsor</a:t>
            </a:r>
            <a:r>
              <a:rPr lang="en-GB" sz="2200"/>
              <a:t> Team capacity</a:t>
            </a:r>
            <a:endParaRPr sz="2200"/>
          </a:p>
        </p:txBody>
      </p:sp>
      <p:sp>
        <p:nvSpPr>
          <p:cNvPr id="85" name="Google Shape;85;p16"/>
          <p:cNvSpPr txBox="1"/>
          <p:nvPr>
            <p:ph idx="1" type="body"/>
          </p:nvPr>
        </p:nvSpPr>
        <p:spPr>
          <a:xfrm>
            <a:off x="311700" y="1152475"/>
            <a:ext cx="8520600" cy="3823800"/>
          </a:xfrm>
          <a:prstGeom prst="rect">
            <a:avLst/>
          </a:prstGeom>
        </p:spPr>
        <p:txBody>
          <a:bodyPr anchorCtr="0" anchor="t" bIns="91425" lIns="91425" spcFirstLastPara="1" rIns="91425" wrap="square" tIns="91425">
            <a:normAutofit fontScale="85000" lnSpcReduction="20000"/>
          </a:bodyPr>
          <a:lstStyle/>
          <a:p>
            <a:pPr indent="-325755" lvl="0" marL="457200" rtl="0" algn="l">
              <a:lnSpc>
                <a:spcPct val="150000"/>
              </a:lnSpc>
              <a:spcBef>
                <a:spcPts val="0"/>
              </a:spcBef>
              <a:spcAft>
                <a:spcPts val="0"/>
              </a:spcAft>
              <a:buSzPct val="100000"/>
              <a:buChar char="-"/>
            </a:pPr>
            <a:r>
              <a:rPr lang="en-GB"/>
              <a:t>Capacity Limit: 25 team members</a:t>
            </a:r>
            <a:endParaRPr/>
          </a:p>
          <a:p>
            <a:pPr indent="-304165" lvl="1" marL="914400" rtl="0" algn="l">
              <a:lnSpc>
                <a:spcPct val="150000"/>
              </a:lnSpc>
              <a:spcBef>
                <a:spcPts val="0"/>
              </a:spcBef>
              <a:spcAft>
                <a:spcPts val="0"/>
              </a:spcAft>
              <a:buSzPct val="100000"/>
              <a:buChar char="-"/>
            </a:pPr>
            <a:r>
              <a:rPr lang="en-GB" u="sng">
                <a:solidFill>
                  <a:schemeClr val="hlink"/>
                </a:solidFill>
                <a:hlinkClick r:id="rId3"/>
              </a:rPr>
              <a:t>Roster and Team Attendance </a:t>
            </a:r>
            <a:endParaRPr/>
          </a:p>
          <a:p>
            <a:pPr indent="-304165" lvl="1" marL="914400" rtl="0" algn="l">
              <a:lnSpc>
                <a:spcPct val="150000"/>
              </a:lnSpc>
              <a:spcBef>
                <a:spcPts val="0"/>
              </a:spcBef>
              <a:spcAft>
                <a:spcPts val="0"/>
              </a:spcAft>
              <a:buSzPct val="100000"/>
              <a:buChar char="-"/>
            </a:pPr>
            <a:r>
              <a:rPr lang="en-GB"/>
              <a:t>Wristband entry for Load In and Event Days</a:t>
            </a:r>
            <a:endParaRPr/>
          </a:p>
          <a:p>
            <a:pPr indent="-325755" lvl="0" marL="457200" rtl="0" algn="l">
              <a:lnSpc>
                <a:spcPct val="150000"/>
              </a:lnSpc>
              <a:spcBef>
                <a:spcPts val="0"/>
              </a:spcBef>
              <a:spcAft>
                <a:spcPts val="0"/>
              </a:spcAft>
              <a:buSzPct val="100000"/>
              <a:buChar char="-"/>
            </a:pPr>
            <a:r>
              <a:rPr lang="en-GB"/>
              <a:t>Entrances and Process</a:t>
            </a:r>
            <a:endParaRPr/>
          </a:p>
          <a:p>
            <a:pPr indent="-304165" lvl="1" marL="914400" rtl="0" algn="l">
              <a:lnSpc>
                <a:spcPct val="150000"/>
              </a:lnSpc>
              <a:spcBef>
                <a:spcPts val="0"/>
              </a:spcBef>
              <a:spcAft>
                <a:spcPts val="0"/>
              </a:spcAft>
              <a:buSzPct val="116666"/>
              <a:buChar char="-"/>
            </a:pPr>
            <a:r>
              <a:rPr lang="en-GB"/>
              <a:t>Address: St. Denis Center  </a:t>
            </a:r>
            <a:r>
              <a:rPr lang="en-GB" sz="1374">
                <a:solidFill>
                  <a:srgbClr val="202124"/>
                </a:solidFill>
                <a:highlight>
                  <a:srgbClr val="FFFFFF"/>
                </a:highlight>
              </a:rPr>
              <a:t>2555 College Ave, </a:t>
            </a:r>
            <a:r>
              <a:rPr lang="en-GB" sz="1200">
                <a:solidFill>
                  <a:srgbClr val="202124"/>
                </a:solidFill>
                <a:highlight>
                  <a:srgbClr val="FFFFFF"/>
                </a:highlight>
              </a:rPr>
              <a:t>Windsor, ON N9B 3P4</a:t>
            </a:r>
            <a:endParaRPr sz="1200"/>
          </a:p>
          <a:p>
            <a:pPr indent="-304165" lvl="1" marL="914400" rtl="0" algn="l">
              <a:lnSpc>
                <a:spcPct val="150000"/>
              </a:lnSpc>
              <a:spcBef>
                <a:spcPts val="0"/>
              </a:spcBef>
              <a:spcAft>
                <a:spcPts val="0"/>
              </a:spcAft>
              <a:buSzPct val="100000"/>
              <a:buChar char="-"/>
            </a:pPr>
            <a:r>
              <a:rPr lang="en-GB"/>
              <a:t>Parking</a:t>
            </a:r>
            <a:endParaRPr/>
          </a:p>
          <a:p>
            <a:pPr indent="-304164" lvl="2" marL="1371600" rtl="0" algn="l">
              <a:lnSpc>
                <a:spcPct val="150000"/>
              </a:lnSpc>
              <a:spcBef>
                <a:spcPts val="0"/>
              </a:spcBef>
              <a:spcAft>
                <a:spcPts val="0"/>
              </a:spcAft>
              <a:buSzPct val="100000"/>
              <a:buChar char="-"/>
            </a:pPr>
            <a:r>
              <a:rPr lang="en-GB"/>
              <a:t>See map on next slide for lots that are sponsored by Windsor Essex FIRST Robotcs- (cars and pick up trucks only - no </a:t>
            </a:r>
            <a:r>
              <a:rPr lang="en-GB"/>
              <a:t>large</a:t>
            </a:r>
            <a:r>
              <a:rPr lang="en-GB"/>
              <a:t> trucks no trailers!!); </a:t>
            </a:r>
            <a:endParaRPr/>
          </a:p>
          <a:p>
            <a:pPr indent="-304164" lvl="2" marL="1371600" rtl="0" algn="l">
              <a:lnSpc>
                <a:spcPct val="150000"/>
              </a:lnSpc>
              <a:spcBef>
                <a:spcPts val="0"/>
              </a:spcBef>
              <a:spcAft>
                <a:spcPts val="0"/>
              </a:spcAft>
              <a:buSzPct val="100000"/>
              <a:buChar char="-"/>
            </a:pPr>
            <a:r>
              <a:rPr b="1" lang="en-GB"/>
              <a:t>Parking for trailers and buses available at the Catholic School Board Lot </a:t>
            </a:r>
            <a:r>
              <a:rPr b="1" lang="en-GB"/>
              <a:t>beside</a:t>
            </a:r>
            <a:r>
              <a:rPr b="1" lang="en-GB"/>
              <a:t> the St. Denis Center off Huron Church Rd. </a:t>
            </a:r>
            <a:endParaRPr b="1" u="sng"/>
          </a:p>
          <a:p>
            <a:pPr indent="-304164" lvl="2" marL="1371600" rtl="0" algn="l">
              <a:lnSpc>
                <a:spcPct val="150000"/>
              </a:lnSpc>
              <a:spcBef>
                <a:spcPts val="0"/>
              </a:spcBef>
              <a:spcAft>
                <a:spcPts val="0"/>
              </a:spcAft>
              <a:buSzPct val="100000"/>
              <a:buChar char="-"/>
            </a:pPr>
            <a:r>
              <a:rPr b="1" lang="en-GB" u="sng"/>
              <a:t>All other lots are PAY &amp; DISPLAY !</a:t>
            </a:r>
            <a:endParaRPr b="1" u="sng"/>
          </a:p>
          <a:p>
            <a:pPr indent="-304165" lvl="1" marL="914400" rtl="0" algn="l">
              <a:lnSpc>
                <a:spcPct val="150000"/>
              </a:lnSpc>
              <a:spcBef>
                <a:spcPts val="0"/>
              </a:spcBef>
              <a:spcAft>
                <a:spcPts val="0"/>
              </a:spcAft>
              <a:buSzPct val="100000"/>
              <a:buChar char="-"/>
            </a:pPr>
            <a:r>
              <a:rPr lang="en-GB"/>
              <a:t>Entry Points:</a:t>
            </a:r>
            <a:endParaRPr/>
          </a:p>
          <a:p>
            <a:pPr indent="-304164" lvl="2" marL="1371600" rtl="0" algn="l">
              <a:lnSpc>
                <a:spcPct val="150000"/>
              </a:lnSpc>
              <a:spcBef>
                <a:spcPts val="0"/>
              </a:spcBef>
              <a:spcAft>
                <a:spcPts val="0"/>
              </a:spcAft>
              <a:buSzPct val="100000"/>
              <a:buChar char="-"/>
            </a:pPr>
            <a:r>
              <a:rPr lang="en-GB"/>
              <a:t>For Load-In line up &amp; you will be told when to get out of vehicles to check in and receive bracelet - see map on next slide</a:t>
            </a:r>
            <a:endParaRPr/>
          </a:p>
          <a:p>
            <a:pPr indent="-304164" lvl="2" marL="1371600" rtl="0" algn="l">
              <a:lnSpc>
                <a:spcPct val="150000"/>
              </a:lnSpc>
              <a:spcBef>
                <a:spcPts val="0"/>
              </a:spcBef>
              <a:spcAft>
                <a:spcPts val="0"/>
              </a:spcAft>
              <a:buSzPct val="100000"/>
              <a:buChar char="-"/>
            </a:pPr>
            <a:r>
              <a:rPr lang="en-GB"/>
              <a:t>For Event Day use main St. Denis Center Doors </a:t>
            </a:r>
            <a:endParaRPr/>
          </a:p>
        </p:txBody>
      </p:sp>
      <p:pic>
        <p:nvPicPr>
          <p:cNvPr id="86" name="Google Shape;86;p16"/>
          <p:cNvPicPr preferRelativeResize="0"/>
          <p:nvPr/>
        </p:nvPicPr>
        <p:blipFill>
          <a:blip r:embed="rId4">
            <a:alphaModFix/>
          </a:blip>
          <a:stretch>
            <a:fillRect/>
          </a:stretch>
        </p:blipFill>
        <p:spPr>
          <a:xfrm>
            <a:off x="5387418" y="87993"/>
            <a:ext cx="1508250" cy="511200"/>
          </a:xfrm>
          <a:prstGeom prst="rect">
            <a:avLst/>
          </a:prstGeom>
          <a:noFill/>
          <a:ln>
            <a:noFill/>
          </a:ln>
        </p:spPr>
      </p:pic>
      <p:cxnSp>
        <p:nvCxnSpPr>
          <p:cNvPr id="87" name="Google Shape;87;p16"/>
          <p:cNvCxnSpPr/>
          <p:nvPr/>
        </p:nvCxnSpPr>
        <p:spPr>
          <a:xfrm flipH="1" rot="10800000">
            <a:off x="-11250" y="1017725"/>
            <a:ext cx="9166500" cy="15000"/>
          </a:xfrm>
          <a:prstGeom prst="straightConnector1">
            <a:avLst/>
          </a:prstGeom>
          <a:noFill/>
          <a:ln cap="flat" cmpd="sng" w="9525">
            <a:solidFill>
              <a:schemeClr val="dk2"/>
            </a:solidFill>
            <a:prstDash val="solid"/>
            <a:round/>
            <a:headEnd len="med" w="med" type="none"/>
            <a:tailEnd len="med" w="med" type="none"/>
          </a:ln>
        </p:spPr>
      </p:cxnSp>
      <p:pic>
        <p:nvPicPr>
          <p:cNvPr id="88" name="Google Shape;88;p16"/>
          <p:cNvPicPr preferRelativeResize="0"/>
          <p:nvPr/>
        </p:nvPicPr>
        <p:blipFill>
          <a:blip r:embed="rId5">
            <a:alphaModFix/>
          </a:blip>
          <a:stretch>
            <a:fillRect/>
          </a:stretch>
        </p:blipFill>
        <p:spPr>
          <a:xfrm>
            <a:off x="7085248" y="88000"/>
            <a:ext cx="1508250" cy="5558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4" name="Google Shape;9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5" name="Google Shape;95;p17"/>
          <p:cNvPicPr preferRelativeResize="0"/>
          <p:nvPr/>
        </p:nvPicPr>
        <p:blipFill>
          <a:blip r:embed="rId3">
            <a:alphaModFix/>
          </a:blip>
          <a:stretch>
            <a:fillRect/>
          </a:stretch>
        </p:blipFill>
        <p:spPr>
          <a:xfrm>
            <a:off x="296723" y="0"/>
            <a:ext cx="8550554"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235500" y="5266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200"/>
              <a:t>2022 Windsor Essex Great Lakes Judging and Awards</a:t>
            </a:r>
            <a:endParaRPr sz="2200"/>
          </a:p>
        </p:txBody>
      </p:sp>
      <p:sp>
        <p:nvSpPr>
          <p:cNvPr id="101" name="Google Shape;10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GB">
                <a:highlight>
                  <a:schemeClr val="lt1"/>
                </a:highlight>
              </a:rPr>
              <a:t>All Judging is being done remotely</a:t>
            </a:r>
            <a:endParaRPr>
              <a:highlight>
                <a:schemeClr val="lt1"/>
              </a:highlight>
            </a:endParaRPr>
          </a:p>
          <a:p>
            <a:pPr indent="-342900" lvl="0" marL="457200" rtl="0" algn="l">
              <a:lnSpc>
                <a:spcPct val="150000"/>
              </a:lnSpc>
              <a:spcBef>
                <a:spcPts val="0"/>
              </a:spcBef>
              <a:spcAft>
                <a:spcPts val="0"/>
              </a:spcAft>
              <a:buSzPts val="1800"/>
              <a:buChar char="-"/>
            </a:pPr>
            <a:r>
              <a:rPr lang="en-GB">
                <a:highlight>
                  <a:schemeClr val="lt1"/>
                </a:highlight>
              </a:rPr>
              <a:t>Pit </a:t>
            </a:r>
            <a:r>
              <a:rPr lang="en-GB">
                <a:highlight>
                  <a:schemeClr val="lt1"/>
                </a:highlight>
              </a:rPr>
              <a:t>Interviews</a:t>
            </a:r>
            <a:r>
              <a:rPr lang="en-GB">
                <a:highlight>
                  <a:schemeClr val="lt1"/>
                </a:highlight>
              </a:rPr>
              <a:t> are scheduled for </a:t>
            </a:r>
            <a:endParaRPr>
              <a:highlight>
                <a:schemeClr val="lt1"/>
              </a:highlight>
            </a:endParaRPr>
          </a:p>
          <a:p>
            <a:pPr indent="-317500" lvl="1" marL="914400" rtl="0" algn="l">
              <a:lnSpc>
                <a:spcPct val="150000"/>
              </a:lnSpc>
              <a:spcBef>
                <a:spcPts val="0"/>
              </a:spcBef>
              <a:spcAft>
                <a:spcPts val="0"/>
              </a:spcAft>
              <a:buSzPts val="1400"/>
              <a:buChar char="-"/>
            </a:pPr>
            <a:r>
              <a:rPr lang="en-GB">
                <a:highlight>
                  <a:schemeClr val="lt1"/>
                </a:highlight>
              </a:rPr>
              <a:t>Monday - March 28</a:t>
            </a:r>
            <a:endParaRPr>
              <a:highlight>
                <a:schemeClr val="lt1"/>
              </a:highlight>
            </a:endParaRPr>
          </a:p>
          <a:p>
            <a:pPr indent="-317500" lvl="1" marL="914400" rtl="0" algn="l">
              <a:lnSpc>
                <a:spcPct val="150000"/>
              </a:lnSpc>
              <a:spcBef>
                <a:spcPts val="0"/>
              </a:spcBef>
              <a:spcAft>
                <a:spcPts val="0"/>
              </a:spcAft>
              <a:buSzPts val="1400"/>
              <a:buChar char="-"/>
            </a:pPr>
            <a:r>
              <a:rPr lang="en-GB">
                <a:highlight>
                  <a:schemeClr val="lt1"/>
                </a:highlight>
              </a:rPr>
              <a:t>Wednesday - March 30</a:t>
            </a:r>
            <a:endParaRPr>
              <a:highlight>
                <a:schemeClr val="lt1"/>
              </a:highlight>
            </a:endParaRPr>
          </a:p>
          <a:p>
            <a:pPr indent="-342900" lvl="0" marL="457200" rtl="0" algn="l">
              <a:lnSpc>
                <a:spcPct val="150000"/>
              </a:lnSpc>
              <a:spcBef>
                <a:spcPts val="0"/>
              </a:spcBef>
              <a:spcAft>
                <a:spcPts val="0"/>
              </a:spcAft>
              <a:buSzPts val="1800"/>
              <a:buChar char="-"/>
            </a:pPr>
            <a:r>
              <a:rPr lang="en-GB">
                <a:highlight>
                  <a:schemeClr val="lt1"/>
                </a:highlight>
              </a:rPr>
              <a:t>Chairman’s Teams Interviews took place </a:t>
            </a:r>
            <a:endParaRPr>
              <a:highlight>
                <a:schemeClr val="lt1"/>
              </a:highlight>
            </a:endParaRPr>
          </a:p>
          <a:p>
            <a:pPr indent="-317500" lvl="1" marL="914400" rtl="0" algn="l">
              <a:lnSpc>
                <a:spcPct val="150000"/>
              </a:lnSpc>
              <a:spcBef>
                <a:spcPts val="0"/>
              </a:spcBef>
              <a:spcAft>
                <a:spcPts val="0"/>
              </a:spcAft>
              <a:buSzPts val="1400"/>
              <a:buChar char="-"/>
            </a:pPr>
            <a:r>
              <a:rPr lang="en-GB">
                <a:highlight>
                  <a:schemeClr val="lt1"/>
                </a:highlight>
              </a:rPr>
              <a:t>February 28 - March 3</a:t>
            </a:r>
            <a:endParaRPr>
              <a:highlight>
                <a:schemeClr val="lt1"/>
              </a:highlight>
            </a:endParaRPr>
          </a:p>
          <a:p>
            <a:pPr indent="-342900" lvl="0" marL="457200" rtl="0" algn="l">
              <a:lnSpc>
                <a:spcPct val="150000"/>
              </a:lnSpc>
              <a:spcBef>
                <a:spcPts val="0"/>
              </a:spcBef>
              <a:spcAft>
                <a:spcPts val="0"/>
              </a:spcAft>
              <a:buSzPts val="1800"/>
              <a:buChar char="-"/>
            </a:pPr>
            <a:r>
              <a:rPr lang="en-GB">
                <a:highlight>
                  <a:schemeClr val="lt1"/>
                </a:highlight>
              </a:rPr>
              <a:t>Dean’s List Interviews took place </a:t>
            </a:r>
            <a:endParaRPr>
              <a:highlight>
                <a:schemeClr val="lt1"/>
              </a:highlight>
            </a:endParaRPr>
          </a:p>
          <a:p>
            <a:pPr indent="-317500" lvl="1" marL="914400" rtl="0" algn="l">
              <a:lnSpc>
                <a:spcPct val="150000"/>
              </a:lnSpc>
              <a:spcBef>
                <a:spcPts val="0"/>
              </a:spcBef>
              <a:spcAft>
                <a:spcPts val="0"/>
              </a:spcAft>
              <a:buSzPts val="1400"/>
              <a:buChar char="-"/>
            </a:pPr>
            <a:r>
              <a:rPr lang="en-GB">
                <a:highlight>
                  <a:schemeClr val="lt1"/>
                </a:highlight>
              </a:rPr>
              <a:t>February</a:t>
            </a:r>
            <a:r>
              <a:rPr lang="en-GB">
                <a:highlight>
                  <a:schemeClr val="lt1"/>
                </a:highlight>
              </a:rPr>
              <a:t> 21 - February 27</a:t>
            </a:r>
            <a:endParaRPr>
              <a:highlight>
                <a:schemeClr val="lt1"/>
              </a:highlight>
            </a:endParaRPr>
          </a:p>
        </p:txBody>
      </p:sp>
      <p:pic>
        <p:nvPicPr>
          <p:cNvPr id="102" name="Google Shape;102;p18"/>
          <p:cNvPicPr preferRelativeResize="0"/>
          <p:nvPr/>
        </p:nvPicPr>
        <p:blipFill>
          <a:blip r:embed="rId3">
            <a:alphaModFix/>
          </a:blip>
          <a:stretch>
            <a:fillRect/>
          </a:stretch>
        </p:blipFill>
        <p:spPr>
          <a:xfrm>
            <a:off x="5387418" y="87993"/>
            <a:ext cx="1508250" cy="511200"/>
          </a:xfrm>
          <a:prstGeom prst="rect">
            <a:avLst/>
          </a:prstGeom>
          <a:noFill/>
          <a:ln>
            <a:noFill/>
          </a:ln>
        </p:spPr>
      </p:pic>
      <p:cxnSp>
        <p:nvCxnSpPr>
          <p:cNvPr id="103" name="Google Shape;103;p18"/>
          <p:cNvCxnSpPr/>
          <p:nvPr/>
        </p:nvCxnSpPr>
        <p:spPr>
          <a:xfrm flipH="1" rot="10800000">
            <a:off x="-11250" y="1017725"/>
            <a:ext cx="9166500" cy="15000"/>
          </a:xfrm>
          <a:prstGeom prst="straightConnector1">
            <a:avLst/>
          </a:prstGeom>
          <a:noFill/>
          <a:ln cap="flat" cmpd="sng" w="9525">
            <a:solidFill>
              <a:schemeClr val="dk2"/>
            </a:solidFill>
            <a:prstDash val="solid"/>
            <a:round/>
            <a:headEnd len="med" w="med" type="none"/>
            <a:tailEnd len="med" w="med" type="none"/>
          </a:ln>
        </p:spPr>
      </p:cxnSp>
      <p:pic>
        <p:nvPicPr>
          <p:cNvPr id="104" name="Google Shape;104;p18"/>
          <p:cNvPicPr preferRelativeResize="0"/>
          <p:nvPr/>
        </p:nvPicPr>
        <p:blipFill>
          <a:blip r:embed="rId4">
            <a:alphaModFix/>
          </a:blip>
          <a:stretch>
            <a:fillRect/>
          </a:stretch>
        </p:blipFill>
        <p:spPr>
          <a:xfrm>
            <a:off x="7085248" y="88000"/>
            <a:ext cx="1508250" cy="5558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60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Virtual Drivers Meeting &amp; Inspections </a:t>
            </a:r>
            <a:endParaRPr/>
          </a:p>
        </p:txBody>
      </p:sp>
      <p:sp>
        <p:nvSpPr>
          <p:cNvPr id="110" name="Google Shape;110;p19"/>
          <p:cNvSpPr txBox="1"/>
          <p:nvPr>
            <p:ph idx="1" type="body"/>
          </p:nvPr>
        </p:nvSpPr>
        <p:spPr>
          <a:xfrm>
            <a:off x="387900" y="1152475"/>
            <a:ext cx="8520600" cy="385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sz="2000">
                <a:solidFill>
                  <a:schemeClr val="dk1"/>
                </a:solidFill>
                <a:latin typeface="Helvetica Neue"/>
                <a:ea typeface="Helvetica Neue"/>
                <a:cs typeface="Helvetica Neue"/>
                <a:sym typeface="Helvetica Neue"/>
              </a:rPr>
              <a:t>Virtual Drivers Meeting on </a:t>
            </a:r>
            <a:endParaRPr sz="20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b="1" lang="en-GB" sz="2700">
                <a:solidFill>
                  <a:schemeClr val="dk1"/>
                </a:solidFill>
                <a:highlight>
                  <a:schemeClr val="lt1"/>
                </a:highlight>
                <a:latin typeface="Helvetica Neue"/>
                <a:ea typeface="Helvetica Neue"/>
                <a:cs typeface="Helvetica Neue"/>
                <a:sym typeface="Helvetica Neue"/>
              </a:rPr>
              <a:t>Thursday</a:t>
            </a:r>
            <a:r>
              <a:rPr b="1" lang="en-GB" sz="2700">
                <a:solidFill>
                  <a:schemeClr val="dk1"/>
                </a:solidFill>
                <a:highlight>
                  <a:schemeClr val="lt1"/>
                </a:highlight>
                <a:latin typeface="Helvetica Neue"/>
                <a:ea typeface="Helvetica Neue"/>
                <a:cs typeface="Helvetica Neue"/>
                <a:sym typeface="Helvetica Neue"/>
              </a:rPr>
              <a:t>, </a:t>
            </a:r>
            <a:r>
              <a:rPr b="1" lang="en-GB" sz="2700">
                <a:solidFill>
                  <a:schemeClr val="dk1"/>
                </a:solidFill>
                <a:highlight>
                  <a:schemeClr val="lt1"/>
                </a:highlight>
                <a:latin typeface="Helvetica Neue"/>
                <a:ea typeface="Helvetica Neue"/>
                <a:cs typeface="Helvetica Neue"/>
                <a:sym typeface="Helvetica Neue"/>
              </a:rPr>
              <a:t>March</a:t>
            </a:r>
            <a:r>
              <a:rPr b="1" lang="en-GB" sz="2700">
                <a:solidFill>
                  <a:schemeClr val="dk1"/>
                </a:solidFill>
                <a:highlight>
                  <a:schemeClr val="lt1"/>
                </a:highlight>
                <a:latin typeface="Helvetica Neue"/>
                <a:ea typeface="Helvetica Neue"/>
                <a:cs typeface="Helvetica Neue"/>
                <a:sym typeface="Helvetica Neue"/>
              </a:rPr>
              <a:t> 31 @ 7:00 pm ET</a:t>
            </a:r>
            <a:endParaRPr b="1" sz="2700">
              <a:solidFill>
                <a:schemeClr val="dk1"/>
              </a:solidFill>
              <a:highlight>
                <a:schemeClr val="lt1"/>
              </a:highlight>
              <a:latin typeface="Helvetica Neue"/>
              <a:ea typeface="Helvetica Neue"/>
              <a:cs typeface="Helvetica Neue"/>
              <a:sym typeface="Helvetica Neue"/>
            </a:endParaRPr>
          </a:p>
          <a:p>
            <a:pPr indent="0" lvl="0" marL="0" rtl="0" algn="ctr">
              <a:spcBef>
                <a:spcPts val="0"/>
              </a:spcBef>
              <a:spcAft>
                <a:spcPts val="0"/>
              </a:spcAft>
              <a:buNone/>
            </a:pPr>
            <a:r>
              <a:t/>
            </a:r>
            <a:endParaRPr sz="20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GB" sz="2000">
                <a:solidFill>
                  <a:schemeClr val="dk1"/>
                </a:solidFill>
                <a:latin typeface="Helvetica Neue"/>
                <a:ea typeface="Helvetica Neue"/>
                <a:cs typeface="Helvetica Neue"/>
                <a:sym typeface="Helvetica Neue"/>
              </a:rPr>
              <a:t>Email will be sent to the teams to submit questions for the </a:t>
            </a:r>
            <a:endParaRPr sz="20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GB" sz="2000">
                <a:solidFill>
                  <a:schemeClr val="dk1"/>
                </a:solidFill>
                <a:latin typeface="Helvetica Neue"/>
                <a:ea typeface="Helvetica Neue"/>
                <a:cs typeface="Helvetica Neue"/>
                <a:sym typeface="Helvetica Neue"/>
              </a:rPr>
              <a:t>FTA, Head Referee, Lead Robot Inspector</a:t>
            </a:r>
            <a:endParaRPr sz="20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20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t/>
            </a:r>
            <a:endParaRPr sz="20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GB" sz="2000">
                <a:solidFill>
                  <a:schemeClr val="dk1"/>
                </a:solidFill>
                <a:latin typeface="Helvetica Neue"/>
                <a:ea typeface="Helvetica Neue"/>
                <a:cs typeface="Helvetica Neue"/>
                <a:sym typeface="Helvetica Neue"/>
              </a:rPr>
              <a:t>Remember to </a:t>
            </a:r>
            <a:r>
              <a:rPr b="1" lang="en-GB" sz="2000">
                <a:solidFill>
                  <a:schemeClr val="dk1"/>
                </a:solidFill>
                <a:latin typeface="Helvetica Neue"/>
                <a:ea typeface="Helvetica Neue"/>
                <a:cs typeface="Helvetica Neue"/>
                <a:sym typeface="Helvetica Neue"/>
              </a:rPr>
              <a:t>complete your robot </a:t>
            </a:r>
            <a:r>
              <a:rPr b="1" lang="en-GB" sz="2000">
                <a:solidFill>
                  <a:schemeClr val="dk1"/>
                </a:solidFill>
                <a:latin typeface="Helvetica Neue"/>
                <a:ea typeface="Helvetica Neue"/>
                <a:cs typeface="Helvetica Neue"/>
                <a:sym typeface="Helvetica Neue"/>
              </a:rPr>
              <a:t>inspections</a:t>
            </a:r>
            <a:r>
              <a:rPr lang="en-GB" sz="2000">
                <a:solidFill>
                  <a:schemeClr val="dk1"/>
                </a:solidFill>
                <a:latin typeface="Helvetica Neue"/>
                <a:ea typeface="Helvetica Neue"/>
                <a:cs typeface="Helvetica Neue"/>
                <a:sym typeface="Helvetica Neue"/>
              </a:rPr>
              <a:t> prior to the event</a:t>
            </a:r>
            <a:br>
              <a:rPr lang="en-GB" sz="2000">
                <a:solidFill>
                  <a:schemeClr val="dk1"/>
                </a:solidFill>
                <a:latin typeface="Helvetica Neue"/>
                <a:ea typeface="Helvetica Neue"/>
                <a:cs typeface="Helvetica Neue"/>
                <a:sym typeface="Helvetica Neue"/>
              </a:rPr>
            </a:br>
            <a:r>
              <a:rPr lang="en-GB" sz="1200" u="sng">
                <a:solidFill>
                  <a:srgbClr val="1155CC"/>
                </a:solidFill>
                <a:latin typeface="Helvetica Neue"/>
                <a:ea typeface="Helvetica Neue"/>
                <a:cs typeface="Helvetica Neue"/>
                <a:sym typeface="Helvetica Neue"/>
                <a:hlinkClick r:id="rId3">
                  <a:extLst>
                    <a:ext uri="{A12FA001-AC4F-418D-AE19-62706E023703}">
                      <ahyp:hlinkClr val="tx"/>
                    </a:ext>
                  </a:extLst>
                </a:hlinkClick>
              </a:rPr>
              <a:t>https://firstfrc.blob.core.windows.net/frc2022/Manual/2022-inspection-checklist.pdf</a:t>
            </a:r>
            <a:endParaRPr/>
          </a:p>
          <a:p>
            <a:pPr indent="0" lvl="0" marL="0" rtl="0" algn="ctr">
              <a:spcBef>
                <a:spcPts val="0"/>
              </a:spcBef>
              <a:spcAft>
                <a:spcPts val="0"/>
              </a:spcAft>
              <a:buNone/>
            </a:pPr>
            <a:r>
              <a:rPr b="1" lang="en-GB"/>
              <a:t>Bring your form with you, and on load-in you can get your robot inspected</a:t>
            </a:r>
            <a:r>
              <a:rPr lang="en-GB"/>
              <a:t>.</a:t>
            </a:r>
            <a:endParaRPr/>
          </a:p>
        </p:txBody>
      </p:sp>
      <p:pic>
        <p:nvPicPr>
          <p:cNvPr id="111" name="Google Shape;111;p19"/>
          <p:cNvPicPr preferRelativeResize="0"/>
          <p:nvPr/>
        </p:nvPicPr>
        <p:blipFill>
          <a:blip r:embed="rId4">
            <a:alphaModFix/>
          </a:blip>
          <a:stretch>
            <a:fillRect/>
          </a:stretch>
        </p:blipFill>
        <p:spPr>
          <a:xfrm>
            <a:off x="5387418" y="87993"/>
            <a:ext cx="1508250" cy="511200"/>
          </a:xfrm>
          <a:prstGeom prst="rect">
            <a:avLst/>
          </a:prstGeom>
          <a:noFill/>
          <a:ln>
            <a:noFill/>
          </a:ln>
        </p:spPr>
      </p:pic>
      <p:cxnSp>
        <p:nvCxnSpPr>
          <p:cNvPr id="112" name="Google Shape;112;p19"/>
          <p:cNvCxnSpPr/>
          <p:nvPr/>
        </p:nvCxnSpPr>
        <p:spPr>
          <a:xfrm flipH="1" rot="10800000">
            <a:off x="-11250" y="1017725"/>
            <a:ext cx="9166500" cy="15000"/>
          </a:xfrm>
          <a:prstGeom prst="straightConnector1">
            <a:avLst/>
          </a:prstGeom>
          <a:noFill/>
          <a:ln cap="flat" cmpd="sng" w="9525">
            <a:solidFill>
              <a:schemeClr val="dk2"/>
            </a:solidFill>
            <a:prstDash val="solid"/>
            <a:round/>
            <a:headEnd len="med" w="med" type="none"/>
            <a:tailEnd len="med" w="med" type="none"/>
          </a:ln>
        </p:spPr>
      </p:cxnSp>
      <p:pic>
        <p:nvPicPr>
          <p:cNvPr id="113" name="Google Shape;113;p19"/>
          <p:cNvPicPr preferRelativeResize="0"/>
          <p:nvPr/>
        </p:nvPicPr>
        <p:blipFill>
          <a:blip r:embed="rId5">
            <a:alphaModFix/>
          </a:blip>
          <a:stretch>
            <a:fillRect/>
          </a:stretch>
        </p:blipFill>
        <p:spPr>
          <a:xfrm>
            <a:off x="7085248" y="88000"/>
            <a:ext cx="1508250" cy="5558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18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Match Schedule Sample</a:t>
            </a:r>
            <a:endParaRPr/>
          </a:p>
        </p:txBody>
      </p:sp>
      <p:pic>
        <p:nvPicPr>
          <p:cNvPr id="119" name="Google Shape;119;p20"/>
          <p:cNvPicPr preferRelativeResize="0"/>
          <p:nvPr/>
        </p:nvPicPr>
        <p:blipFill>
          <a:blip r:embed="rId3">
            <a:alphaModFix/>
          </a:blip>
          <a:stretch>
            <a:fillRect/>
          </a:stretch>
        </p:blipFill>
        <p:spPr>
          <a:xfrm>
            <a:off x="5387418" y="87993"/>
            <a:ext cx="1508250" cy="511200"/>
          </a:xfrm>
          <a:prstGeom prst="rect">
            <a:avLst/>
          </a:prstGeom>
          <a:noFill/>
          <a:ln>
            <a:noFill/>
          </a:ln>
        </p:spPr>
      </p:pic>
      <p:cxnSp>
        <p:nvCxnSpPr>
          <p:cNvPr id="120" name="Google Shape;120;p20"/>
          <p:cNvCxnSpPr/>
          <p:nvPr/>
        </p:nvCxnSpPr>
        <p:spPr>
          <a:xfrm flipH="1" rot="10800000">
            <a:off x="-11250" y="669850"/>
            <a:ext cx="9166500" cy="15000"/>
          </a:xfrm>
          <a:prstGeom prst="straightConnector1">
            <a:avLst/>
          </a:prstGeom>
          <a:noFill/>
          <a:ln cap="flat" cmpd="sng" w="9525">
            <a:solidFill>
              <a:schemeClr val="dk2"/>
            </a:solidFill>
            <a:prstDash val="solid"/>
            <a:round/>
            <a:headEnd len="med" w="med" type="none"/>
            <a:tailEnd len="med" w="med" type="none"/>
          </a:ln>
        </p:spPr>
      </p:cxnSp>
      <p:pic>
        <p:nvPicPr>
          <p:cNvPr id="121" name="Google Shape;121;p20"/>
          <p:cNvPicPr preferRelativeResize="0"/>
          <p:nvPr/>
        </p:nvPicPr>
        <p:blipFill rotWithShape="1">
          <a:blip r:embed="rId4">
            <a:alphaModFix/>
          </a:blip>
          <a:srcRect b="11500" l="0" r="0" t="4558"/>
          <a:stretch/>
        </p:blipFill>
        <p:spPr>
          <a:xfrm>
            <a:off x="486401" y="459946"/>
            <a:ext cx="4085600" cy="4601027"/>
          </a:xfrm>
          <a:prstGeom prst="rect">
            <a:avLst/>
          </a:prstGeom>
          <a:noFill/>
          <a:ln>
            <a:noFill/>
          </a:ln>
        </p:spPr>
      </p:pic>
      <p:pic>
        <p:nvPicPr>
          <p:cNvPr id="122" name="Google Shape;122;p20"/>
          <p:cNvPicPr preferRelativeResize="0"/>
          <p:nvPr/>
        </p:nvPicPr>
        <p:blipFill rotWithShape="1">
          <a:blip r:embed="rId5">
            <a:alphaModFix/>
          </a:blip>
          <a:srcRect b="23175" l="18123" r="19532" t="19671"/>
          <a:stretch/>
        </p:blipFill>
        <p:spPr>
          <a:xfrm>
            <a:off x="4572000" y="1523799"/>
            <a:ext cx="4024300" cy="2305875"/>
          </a:xfrm>
          <a:prstGeom prst="rect">
            <a:avLst/>
          </a:prstGeom>
          <a:noFill/>
          <a:ln>
            <a:noFill/>
          </a:ln>
        </p:spPr>
      </p:pic>
      <p:sp>
        <p:nvSpPr>
          <p:cNvPr id="123" name="Google Shape;123;p20"/>
          <p:cNvSpPr txBox="1"/>
          <p:nvPr/>
        </p:nvSpPr>
        <p:spPr>
          <a:xfrm>
            <a:off x="4593050" y="4286600"/>
            <a:ext cx="3982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u="sng">
                <a:solidFill>
                  <a:schemeClr val="hlink"/>
                </a:solidFill>
                <a:hlinkClick r:id="rId6"/>
              </a:rPr>
              <a:t>https://firstfrc.blob.core.windows.net/frc2022/Manual/2022FRCGameManual.pdf</a:t>
            </a:r>
            <a:endParaRPr/>
          </a:p>
        </p:txBody>
      </p:sp>
      <p:pic>
        <p:nvPicPr>
          <p:cNvPr id="124" name="Google Shape;124;p20"/>
          <p:cNvPicPr preferRelativeResize="0"/>
          <p:nvPr/>
        </p:nvPicPr>
        <p:blipFill>
          <a:blip r:embed="rId7">
            <a:alphaModFix/>
          </a:blip>
          <a:stretch>
            <a:fillRect/>
          </a:stretch>
        </p:blipFill>
        <p:spPr>
          <a:xfrm>
            <a:off x="7085248" y="88000"/>
            <a:ext cx="1508250" cy="5558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18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Alliance Selection - 1 Day Events</a:t>
            </a:r>
            <a:endParaRPr/>
          </a:p>
        </p:txBody>
      </p:sp>
      <p:pic>
        <p:nvPicPr>
          <p:cNvPr id="130" name="Google Shape;130;p21"/>
          <p:cNvPicPr preferRelativeResize="0"/>
          <p:nvPr/>
        </p:nvPicPr>
        <p:blipFill>
          <a:blip r:embed="rId3">
            <a:alphaModFix/>
          </a:blip>
          <a:stretch>
            <a:fillRect/>
          </a:stretch>
        </p:blipFill>
        <p:spPr>
          <a:xfrm>
            <a:off x="5387418" y="87993"/>
            <a:ext cx="1508250" cy="511200"/>
          </a:xfrm>
          <a:prstGeom prst="rect">
            <a:avLst/>
          </a:prstGeom>
          <a:noFill/>
          <a:ln>
            <a:noFill/>
          </a:ln>
        </p:spPr>
      </p:pic>
      <p:cxnSp>
        <p:nvCxnSpPr>
          <p:cNvPr id="131" name="Google Shape;131;p21"/>
          <p:cNvCxnSpPr/>
          <p:nvPr/>
        </p:nvCxnSpPr>
        <p:spPr>
          <a:xfrm flipH="1" rot="10800000">
            <a:off x="-11250" y="669850"/>
            <a:ext cx="9166500" cy="15000"/>
          </a:xfrm>
          <a:prstGeom prst="straightConnector1">
            <a:avLst/>
          </a:prstGeom>
          <a:noFill/>
          <a:ln cap="flat" cmpd="sng" w="9525">
            <a:solidFill>
              <a:schemeClr val="dk2"/>
            </a:solidFill>
            <a:prstDash val="solid"/>
            <a:round/>
            <a:headEnd len="med" w="med" type="none"/>
            <a:tailEnd len="med" w="med" type="none"/>
          </a:ln>
        </p:spPr>
      </p:cxnSp>
      <p:pic>
        <p:nvPicPr>
          <p:cNvPr id="132" name="Google Shape;132;p21"/>
          <p:cNvPicPr preferRelativeResize="0"/>
          <p:nvPr/>
        </p:nvPicPr>
        <p:blipFill rotWithShape="1">
          <a:blip r:embed="rId4">
            <a:alphaModFix/>
          </a:blip>
          <a:srcRect b="23175" l="18123" r="19532" t="19671"/>
          <a:stretch/>
        </p:blipFill>
        <p:spPr>
          <a:xfrm>
            <a:off x="5763825" y="1965287"/>
            <a:ext cx="2870426" cy="1644726"/>
          </a:xfrm>
          <a:prstGeom prst="rect">
            <a:avLst/>
          </a:prstGeom>
          <a:noFill/>
          <a:ln>
            <a:noFill/>
          </a:ln>
        </p:spPr>
      </p:pic>
      <p:sp>
        <p:nvSpPr>
          <p:cNvPr id="133" name="Google Shape;133;p21"/>
          <p:cNvSpPr txBox="1"/>
          <p:nvPr/>
        </p:nvSpPr>
        <p:spPr>
          <a:xfrm>
            <a:off x="5763838" y="3619850"/>
            <a:ext cx="28704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u="sng">
                <a:solidFill>
                  <a:schemeClr val="hlink"/>
                </a:solidFill>
                <a:hlinkClick r:id="rId5"/>
              </a:rPr>
              <a:t>https://firstfrc.blob.core.windows.net/frc2022/Manual/2022FRCGameManual.pdf</a:t>
            </a:r>
            <a:endParaRPr sz="1100"/>
          </a:p>
        </p:txBody>
      </p:sp>
      <p:sp>
        <p:nvSpPr>
          <p:cNvPr id="134" name="Google Shape;134;p21"/>
          <p:cNvSpPr/>
          <p:nvPr/>
        </p:nvSpPr>
        <p:spPr>
          <a:xfrm>
            <a:off x="279400" y="1549400"/>
            <a:ext cx="4749900" cy="2476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p:nvPr/>
        </p:nvSpPr>
        <p:spPr>
          <a:xfrm>
            <a:off x="704850" y="19546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1"/>
          <p:cNvSpPr/>
          <p:nvPr/>
        </p:nvSpPr>
        <p:spPr>
          <a:xfrm>
            <a:off x="704850" y="35324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1"/>
          <p:cNvSpPr/>
          <p:nvPr/>
        </p:nvSpPr>
        <p:spPr>
          <a:xfrm>
            <a:off x="3188138" y="19546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a:off x="3188138" y="35324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1"/>
          <p:cNvSpPr/>
          <p:nvPr/>
        </p:nvSpPr>
        <p:spPr>
          <a:xfrm>
            <a:off x="920750" y="1953750"/>
            <a:ext cx="137100" cy="137100"/>
          </a:xfrm>
          <a:prstGeom prst="hear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1"/>
          <p:cNvSpPr txBox="1"/>
          <p:nvPr/>
        </p:nvSpPr>
        <p:spPr>
          <a:xfrm>
            <a:off x="474750" y="1861600"/>
            <a:ext cx="23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1</a:t>
            </a:r>
            <a:endParaRPr sz="900"/>
          </a:p>
        </p:txBody>
      </p:sp>
      <p:sp>
        <p:nvSpPr>
          <p:cNvPr id="141" name="Google Shape;141;p21"/>
          <p:cNvSpPr txBox="1"/>
          <p:nvPr/>
        </p:nvSpPr>
        <p:spPr>
          <a:xfrm>
            <a:off x="474750" y="3439400"/>
            <a:ext cx="23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2</a:t>
            </a:r>
            <a:endParaRPr sz="900"/>
          </a:p>
        </p:txBody>
      </p:sp>
      <p:sp>
        <p:nvSpPr>
          <p:cNvPr id="142" name="Google Shape;142;p21"/>
          <p:cNvSpPr txBox="1"/>
          <p:nvPr/>
        </p:nvSpPr>
        <p:spPr>
          <a:xfrm>
            <a:off x="2932200" y="1861600"/>
            <a:ext cx="23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3</a:t>
            </a:r>
            <a:endParaRPr sz="900"/>
          </a:p>
        </p:txBody>
      </p:sp>
      <p:sp>
        <p:nvSpPr>
          <p:cNvPr id="143" name="Google Shape;143;p21"/>
          <p:cNvSpPr txBox="1"/>
          <p:nvPr/>
        </p:nvSpPr>
        <p:spPr>
          <a:xfrm>
            <a:off x="2932200" y="3439400"/>
            <a:ext cx="23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4</a:t>
            </a:r>
            <a:endParaRPr sz="900"/>
          </a:p>
        </p:txBody>
      </p:sp>
      <p:grpSp>
        <p:nvGrpSpPr>
          <p:cNvPr id="144" name="Google Shape;144;p21"/>
          <p:cNvGrpSpPr/>
          <p:nvPr/>
        </p:nvGrpSpPr>
        <p:grpSpPr>
          <a:xfrm>
            <a:off x="3994150" y="1949900"/>
            <a:ext cx="1100763" cy="1675500"/>
            <a:chOff x="4222750" y="1949900"/>
            <a:chExt cx="1100763" cy="1675500"/>
          </a:xfrm>
        </p:grpSpPr>
        <p:sp>
          <p:nvSpPr>
            <p:cNvPr id="145" name="Google Shape;145;p21"/>
            <p:cNvSpPr/>
            <p:nvPr/>
          </p:nvSpPr>
          <p:spPr>
            <a:xfrm>
              <a:off x="4572000" y="20429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1"/>
            <p:cNvSpPr/>
            <p:nvPr/>
          </p:nvSpPr>
          <p:spPr>
            <a:xfrm>
              <a:off x="4572000" y="22683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p:nvPr/>
          </p:nvSpPr>
          <p:spPr>
            <a:xfrm>
              <a:off x="4572000" y="24937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p:nvPr/>
          </p:nvSpPr>
          <p:spPr>
            <a:xfrm>
              <a:off x="4572000" y="27191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p:nvPr/>
          </p:nvSpPr>
          <p:spPr>
            <a:xfrm>
              <a:off x="4572000" y="29445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p:nvPr/>
          </p:nvSpPr>
          <p:spPr>
            <a:xfrm>
              <a:off x="4572000" y="31699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p:nvPr/>
          </p:nvSpPr>
          <p:spPr>
            <a:xfrm>
              <a:off x="4572000" y="33953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p:nvPr/>
          </p:nvSpPr>
          <p:spPr>
            <a:xfrm>
              <a:off x="4813738" y="20429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1"/>
            <p:cNvSpPr/>
            <p:nvPr/>
          </p:nvSpPr>
          <p:spPr>
            <a:xfrm>
              <a:off x="4813738" y="22683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1"/>
            <p:cNvSpPr/>
            <p:nvPr/>
          </p:nvSpPr>
          <p:spPr>
            <a:xfrm>
              <a:off x="4813738" y="24937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1"/>
            <p:cNvSpPr/>
            <p:nvPr/>
          </p:nvSpPr>
          <p:spPr>
            <a:xfrm>
              <a:off x="4813738" y="27191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p:nvPr/>
          </p:nvSpPr>
          <p:spPr>
            <a:xfrm>
              <a:off x="4813738" y="29445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1"/>
            <p:cNvSpPr/>
            <p:nvPr/>
          </p:nvSpPr>
          <p:spPr>
            <a:xfrm>
              <a:off x="4813738" y="31699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p:cNvSpPr/>
            <p:nvPr/>
          </p:nvSpPr>
          <p:spPr>
            <a:xfrm>
              <a:off x="4813738" y="339530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1"/>
            <p:cNvSpPr txBox="1"/>
            <p:nvPr/>
          </p:nvSpPr>
          <p:spPr>
            <a:xfrm>
              <a:off x="4297450" y="1949900"/>
              <a:ext cx="23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5</a:t>
              </a:r>
              <a:endParaRPr sz="900"/>
            </a:p>
          </p:txBody>
        </p:sp>
        <p:sp>
          <p:nvSpPr>
            <p:cNvPr id="160" name="Google Shape;160;p21"/>
            <p:cNvSpPr txBox="1"/>
            <p:nvPr/>
          </p:nvSpPr>
          <p:spPr>
            <a:xfrm>
              <a:off x="4297450" y="2175300"/>
              <a:ext cx="23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6</a:t>
              </a:r>
              <a:endParaRPr sz="900"/>
            </a:p>
          </p:txBody>
        </p:sp>
        <p:sp>
          <p:nvSpPr>
            <p:cNvPr id="161" name="Google Shape;161;p21"/>
            <p:cNvSpPr txBox="1"/>
            <p:nvPr/>
          </p:nvSpPr>
          <p:spPr>
            <a:xfrm>
              <a:off x="4297450" y="2400700"/>
              <a:ext cx="23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7</a:t>
              </a:r>
              <a:endParaRPr sz="900"/>
            </a:p>
          </p:txBody>
        </p:sp>
        <p:sp>
          <p:nvSpPr>
            <p:cNvPr id="162" name="Google Shape;162;p21"/>
            <p:cNvSpPr txBox="1"/>
            <p:nvPr/>
          </p:nvSpPr>
          <p:spPr>
            <a:xfrm>
              <a:off x="4297450" y="2626100"/>
              <a:ext cx="23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8</a:t>
              </a:r>
              <a:endParaRPr sz="900"/>
            </a:p>
          </p:txBody>
        </p:sp>
        <p:sp>
          <p:nvSpPr>
            <p:cNvPr id="163" name="Google Shape;163;p21"/>
            <p:cNvSpPr txBox="1"/>
            <p:nvPr/>
          </p:nvSpPr>
          <p:spPr>
            <a:xfrm>
              <a:off x="4297450" y="2851500"/>
              <a:ext cx="23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9</a:t>
              </a:r>
              <a:endParaRPr sz="900"/>
            </a:p>
          </p:txBody>
        </p:sp>
        <p:sp>
          <p:nvSpPr>
            <p:cNvPr id="164" name="Google Shape;164;p21"/>
            <p:cNvSpPr txBox="1"/>
            <p:nvPr/>
          </p:nvSpPr>
          <p:spPr>
            <a:xfrm>
              <a:off x="4222750" y="3076900"/>
              <a:ext cx="349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10</a:t>
              </a:r>
              <a:endParaRPr sz="900"/>
            </a:p>
          </p:txBody>
        </p:sp>
        <p:sp>
          <p:nvSpPr>
            <p:cNvPr id="165" name="Google Shape;165;p21"/>
            <p:cNvSpPr txBox="1"/>
            <p:nvPr/>
          </p:nvSpPr>
          <p:spPr>
            <a:xfrm>
              <a:off x="4222750" y="3302300"/>
              <a:ext cx="349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11</a:t>
              </a:r>
              <a:endParaRPr sz="900"/>
            </a:p>
          </p:txBody>
        </p:sp>
        <p:sp>
          <p:nvSpPr>
            <p:cNvPr id="166" name="Google Shape;166;p21"/>
            <p:cNvSpPr txBox="1"/>
            <p:nvPr/>
          </p:nvSpPr>
          <p:spPr>
            <a:xfrm>
              <a:off x="4974313" y="3076900"/>
              <a:ext cx="349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13</a:t>
              </a:r>
              <a:endParaRPr sz="900"/>
            </a:p>
          </p:txBody>
        </p:sp>
        <p:sp>
          <p:nvSpPr>
            <p:cNvPr id="167" name="Google Shape;167;p21"/>
            <p:cNvSpPr txBox="1"/>
            <p:nvPr/>
          </p:nvSpPr>
          <p:spPr>
            <a:xfrm>
              <a:off x="4974313" y="3302300"/>
              <a:ext cx="349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12</a:t>
              </a:r>
              <a:endParaRPr sz="900"/>
            </a:p>
          </p:txBody>
        </p:sp>
        <p:sp>
          <p:nvSpPr>
            <p:cNvPr id="168" name="Google Shape;168;p21"/>
            <p:cNvSpPr txBox="1"/>
            <p:nvPr/>
          </p:nvSpPr>
          <p:spPr>
            <a:xfrm>
              <a:off x="4974300" y="2851500"/>
              <a:ext cx="349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14</a:t>
              </a:r>
              <a:endParaRPr sz="900"/>
            </a:p>
          </p:txBody>
        </p:sp>
        <p:sp>
          <p:nvSpPr>
            <p:cNvPr id="169" name="Google Shape;169;p21"/>
            <p:cNvSpPr txBox="1"/>
            <p:nvPr/>
          </p:nvSpPr>
          <p:spPr>
            <a:xfrm>
              <a:off x="4952113" y="2626100"/>
              <a:ext cx="349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15</a:t>
              </a:r>
              <a:endParaRPr sz="900"/>
            </a:p>
          </p:txBody>
        </p:sp>
        <p:sp>
          <p:nvSpPr>
            <p:cNvPr id="170" name="Google Shape;170;p21"/>
            <p:cNvSpPr txBox="1"/>
            <p:nvPr/>
          </p:nvSpPr>
          <p:spPr>
            <a:xfrm>
              <a:off x="4952100" y="2410200"/>
              <a:ext cx="349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16</a:t>
              </a:r>
              <a:endParaRPr sz="900"/>
            </a:p>
          </p:txBody>
        </p:sp>
        <p:sp>
          <p:nvSpPr>
            <p:cNvPr id="171" name="Google Shape;171;p21"/>
            <p:cNvSpPr txBox="1"/>
            <p:nvPr/>
          </p:nvSpPr>
          <p:spPr>
            <a:xfrm>
              <a:off x="4952113" y="2175300"/>
              <a:ext cx="349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17</a:t>
              </a:r>
              <a:endParaRPr sz="900"/>
            </a:p>
          </p:txBody>
        </p:sp>
        <p:sp>
          <p:nvSpPr>
            <p:cNvPr id="172" name="Google Shape;172;p21"/>
            <p:cNvSpPr txBox="1"/>
            <p:nvPr/>
          </p:nvSpPr>
          <p:spPr>
            <a:xfrm>
              <a:off x="4952100" y="1968900"/>
              <a:ext cx="349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18</a:t>
              </a:r>
              <a:endParaRPr sz="900"/>
            </a:p>
          </p:txBody>
        </p:sp>
      </p:grpSp>
      <p:grpSp>
        <p:nvGrpSpPr>
          <p:cNvPr id="173" name="Google Shape;173;p21"/>
          <p:cNvGrpSpPr/>
          <p:nvPr/>
        </p:nvGrpSpPr>
        <p:grpSpPr>
          <a:xfrm>
            <a:off x="1003325" y="4083050"/>
            <a:ext cx="3302050" cy="981750"/>
            <a:chOff x="482600" y="4108450"/>
            <a:chExt cx="3302050" cy="981750"/>
          </a:xfrm>
        </p:grpSpPr>
        <p:sp>
          <p:nvSpPr>
            <p:cNvPr id="174" name="Google Shape;174;p21"/>
            <p:cNvSpPr/>
            <p:nvPr/>
          </p:nvSpPr>
          <p:spPr>
            <a:xfrm>
              <a:off x="482600" y="4171950"/>
              <a:ext cx="3219600" cy="895200"/>
            </a:xfrm>
            <a:prstGeom prst="rect">
              <a:avLst/>
            </a:prstGeom>
            <a:solidFill>
              <a:srgbClr val="CFE2F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p:nvPr/>
          </p:nvSpPr>
          <p:spPr>
            <a:xfrm>
              <a:off x="628650" y="4493500"/>
              <a:ext cx="137100" cy="137100"/>
            </a:xfrm>
            <a:prstGeom prst="hear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1"/>
            <p:cNvSpPr txBox="1"/>
            <p:nvPr/>
          </p:nvSpPr>
          <p:spPr>
            <a:xfrm>
              <a:off x="736600" y="4362800"/>
              <a:ext cx="27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t>
              </a:r>
              <a:endParaRPr/>
            </a:p>
          </p:txBody>
        </p:sp>
        <p:sp>
          <p:nvSpPr>
            <p:cNvPr id="177" name="Google Shape;177;p21"/>
            <p:cNvSpPr txBox="1"/>
            <p:nvPr/>
          </p:nvSpPr>
          <p:spPr>
            <a:xfrm>
              <a:off x="933400" y="4385900"/>
              <a:ext cx="645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Emcee</a:t>
              </a:r>
              <a:endParaRPr sz="1100"/>
            </a:p>
          </p:txBody>
        </p:sp>
        <p:sp>
          <p:nvSpPr>
            <p:cNvPr id="178" name="Google Shape;178;p21"/>
            <p:cNvSpPr/>
            <p:nvPr/>
          </p:nvSpPr>
          <p:spPr>
            <a:xfrm>
              <a:off x="628650" y="4821550"/>
              <a:ext cx="137100" cy="13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1"/>
            <p:cNvSpPr txBox="1"/>
            <p:nvPr/>
          </p:nvSpPr>
          <p:spPr>
            <a:xfrm>
              <a:off x="736600" y="4690000"/>
              <a:ext cx="27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t>
              </a:r>
              <a:endParaRPr/>
            </a:p>
          </p:txBody>
        </p:sp>
        <p:sp>
          <p:nvSpPr>
            <p:cNvPr id="180" name="Google Shape;180;p21"/>
            <p:cNvSpPr txBox="1"/>
            <p:nvPr/>
          </p:nvSpPr>
          <p:spPr>
            <a:xfrm>
              <a:off x="933400" y="4713100"/>
              <a:ext cx="645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Teams</a:t>
              </a:r>
              <a:endParaRPr sz="1100"/>
            </a:p>
          </p:txBody>
        </p:sp>
        <p:sp>
          <p:nvSpPr>
            <p:cNvPr id="181" name="Google Shape;181;p21"/>
            <p:cNvSpPr txBox="1"/>
            <p:nvPr/>
          </p:nvSpPr>
          <p:spPr>
            <a:xfrm>
              <a:off x="2139950" y="4401350"/>
              <a:ext cx="417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#’s</a:t>
              </a:r>
              <a:endParaRPr sz="1100"/>
            </a:p>
          </p:txBody>
        </p:sp>
        <p:sp>
          <p:nvSpPr>
            <p:cNvPr id="182" name="Google Shape;182;p21"/>
            <p:cNvSpPr txBox="1"/>
            <p:nvPr/>
          </p:nvSpPr>
          <p:spPr>
            <a:xfrm>
              <a:off x="2359350" y="4362800"/>
              <a:ext cx="27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t>
              </a:r>
              <a:endParaRPr/>
            </a:p>
          </p:txBody>
        </p:sp>
        <p:sp>
          <p:nvSpPr>
            <p:cNvPr id="183" name="Google Shape;183;p21"/>
            <p:cNvSpPr txBox="1"/>
            <p:nvPr/>
          </p:nvSpPr>
          <p:spPr>
            <a:xfrm>
              <a:off x="2556150" y="4385900"/>
              <a:ext cx="1228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Team Rankings</a:t>
              </a:r>
              <a:endParaRPr sz="1100"/>
            </a:p>
          </p:txBody>
        </p:sp>
        <p:sp>
          <p:nvSpPr>
            <p:cNvPr id="184" name="Google Shape;184;p21"/>
            <p:cNvSpPr txBox="1"/>
            <p:nvPr/>
          </p:nvSpPr>
          <p:spPr>
            <a:xfrm>
              <a:off x="1447800" y="4108450"/>
              <a:ext cx="1184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LEGEND</a:t>
              </a:r>
              <a:endParaRPr/>
            </a:p>
          </p:txBody>
        </p:sp>
      </p:grpSp>
      <p:sp>
        <p:nvSpPr>
          <p:cNvPr id="185" name="Google Shape;185;p21"/>
          <p:cNvSpPr txBox="1"/>
          <p:nvPr/>
        </p:nvSpPr>
        <p:spPr>
          <a:xfrm>
            <a:off x="1930450" y="1073425"/>
            <a:ext cx="1447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000"/>
              <a:t>FRC Field</a:t>
            </a:r>
            <a:endParaRPr b="1" sz="2000"/>
          </a:p>
        </p:txBody>
      </p:sp>
      <p:pic>
        <p:nvPicPr>
          <p:cNvPr id="186" name="Google Shape;186;p21"/>
          <p:cNvPicPr preferRelativeResize="0"/>
          <p:nvPr/>
        </p:nvPicPr>
        <p:blipFill>
          <a:blip r:embed="rId6">
            <a:alphaModFix/>
          </a:blip>
          <a:stretch>
            <a:fillRect/>
          </a:stretch>
        </p:blipFill>
        <p:spPr>
          <a:xfrm>
            <a:off x="7085248" y="88000"/>
            <a:ext cx="1508250" cy="5558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