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Roboto"/>
      <p:regular r:id="rId22"/>
      <p:bold r:id="rId23"/>
      <p:italic r:id="rId24"/>
      <p:boldItalic r:id="rId25"/>
    </p:embeddedFont>
    <p:embeddedFont>
      <p:font typeface="Helvetica Neue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C2A61A1-EE14-4DC5-879B-A477A98DCC1E}">
  <a:tblStyle styleId="{BC2A61A1-EE14-4DC5-879B-A477A98DCC1E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Roboto-regular.fntdata"/><Relationship Id="rId21" Type="http://schemas.openxmlformats.org/officeDocument/2006/relationships/slide" Target="slides/slide15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HelveticaNeue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HelveticaNeue-italic.fntdata"/><Relationship Id="rId27" Type="http://schemas.openxmlformats.org/officeDocument/2006/relationships/font" Target="fonts/HelveticaNeue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HelveticaNeue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16493f13a4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16493f13a4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Arti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16493f13a4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16493f13a4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Arti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16493f13a4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16493f13a4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16493f13a4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16493f13a4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16493f13a4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16493f13a4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16493f13a4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16493f13a4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16493f13a4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16493f13a4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Karthik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16493f13a4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16493f13a4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16493f13a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16493f13a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Arti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16493f13a4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16493f13a4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Arti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16493f13a4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16493f13a4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Dave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16493f13a4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16493f13a4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1df89bfc1a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1df89bfc1a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16493f13a4_2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16493f13a4_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hyperlink" Target="https://www.firstroboticscanada.org/frc/waterloofrc/agenda/" TargetMode="External"/><Relationship Id="rId5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hyperlink" Target="https://covid19.ontariohealth.ca/" TargetMode="External"/><Relationship Id="rId5" Type="http://schemas.openxmlformats.org/officeDocument/2006/relationships/hyperlink" Target="https://covid19.ontariohealth.ca/" TargetMode="External"/><Relationship Id="rId6" Type="http://schemas.openxmlformats.org/officeDocument/2006/relationships/image" Target="../media/image4.png"/><Relationship Id="rId7" Type="http://schemas.openxmlformats.org/officeDocument/2006/relationships/image" Target="../media/image8.png"/><Relationship Id="rId8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hyperlink" Target="https://join.slack.com/t/onfirstteamsupport/shared_invite/zt-vx0jp2ly-I3UFlKBZKGxxqkcnBipqIQ" TargetMode="External"/><Relationship Id="rId5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hyperlink" Target="https://www.firstroboticscanada.org/frc/humberfrc/" TargetMode="External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firstroboticscanada.org/frc/waterloofrc/registrationprocess/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google.com/forms/d/e/1FAIpQLSfGmWEWrq8x8VMwLbG-9XxVxrJzoWqEZXdDE9isbdqofCiZJA/viewform" TargetMode="External"/><Relationship Id="rId4" Type="http://schemas.openxmlformats.org/officeDocument/2006/relationships/hyperlink" Target="https://firstfrc.blob.core.windows.net/frc2022/Manual/2022-inspection-checklist.pdf)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hyperlink" Target="https://firstfrc.blob.core.windows.net/frc2022/Manual/2022FRCGameManual.pdf" TargetMode="External"/><Relationship Id="rId6" Type="http://schemas.openxmlformats.org/officeDocument/2006/relationships/image" Target="../media/image4.png"/><Relationship Id="rId7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hyperlink" Target="https://firstfrc.blob.core.windows.net/frc2022/Manual/2022FRCGameManual.pdf" TargetMode="External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7775" y="765400"/>
            <a:ext cx="2406325" cy="815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0" y="2182675"/>
            <a:ext cx="91440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/>
              <a:t>Ontario District </a:t>
            </a:r>
            <a:br>
              <a:rPr b="1" lang="en-GB" sz="3000"/>
            </a:br>
            <a:r>
              <a:rPr b="1" lang="en-GB" sz="3000"/>
              <a:t>University of Waterloo</a:t>
            </a:r>
            <a:r>
              <a:rPr b="1" lang="en-GB" sz="3000"/>
              <a:t> Event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/>
              <a:t>March 25 - March 26, 2022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/>
              <a:t>This information can also be found: </a:t>
            </a:r>
            <a:r>
              <a:rPr b="1" lang="en-GB" sz="1200" u="sng">
                <a:solidFill>
                  <a:schemeClr val="hlink"/>
                </a:solidFill>
                <a:hlinkClick r:id="rId4"/>
              </a:rPr>
              <a:t>https://www.firstroboticscanada.org/frc/waterloofrc/agenda/</a:t>
            </a:r>
            <a:r>
              <a:rPr b="1" lang="en-GB" sz="1200"/>
              <a:t> </a:t>
            </a:r>
            <a:endParaRPr b="1" sz="1200"/>
          </a:p>
        </p:txBody>
      </p:sp>
      <p:cxnSp>
        <p:nvCxnSpPr>
          <p:cNvPr id="56" name="Google Shape;56;p13"/>
          <p:cNvCxnSpPr/>
          <p:nvPr/>
        </p:nvCxnSpPr>
        <p:spPr>
          <a:xfrm flipH="1" rot="10800000">
            <a:off x="-14975" y="1947925"/>
            <a:ext cx="9166500" cy="1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89025" y="449300"/>
            <a:ext cx="476250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2"/>
          <p:cNvSpPr txBox="1"/>
          <p:nvPr>
            <p:ph idx="4294967295" type="title"/>
          </p:nvPr>
        </p:nvSpPr>
        <p:spPr>
          <a:xfrm>
            <a:off x="311700" y="164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Registration and Load-In</a:t>
            </a:r>
            <a:endParaRPr/>
          </a:p>
        </p:txBody>
      </p:sp>
      <p:pic>
        <p:nvPicPr>
          <p:cNvPr id="194" name="Google Shape;19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7418" y="87993"/>
            <a:ext cx="1508250" cy="511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22"/>
          <p:cNvCxnSpPr/>
          <p:nvPr/>
        </p:nvCxnSpPr>
        <p:spPr>
          <a:xfrm flipH="1" rot="10800000">
            <a:off x="-11250" y="701900"/>
            <a:ext cx="9166500" cy="1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6" name="Google Shape;196;p22"/>
          <p:cNvSpPr txBox="1"/>
          <p:nvPr/>
        </p:nvSpPr>
        <p:spPr>
          <a:xfrm>
            <a:off x="89475" y="869975"/>
            <a:ext cx="5416800" cy="4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To help speed up registration</a:t>
            </a:r>
            <a:endParaRPr sz="13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sz="1300"/>
              <a:t>Have your QR code and ID ready </a:t>
            </a:r>
            <a:endParaRPr sz="1050">
              <a:solidFill>
                <a:srgbClr val="231F20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5275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50"/>
              <a:buFont typeface="Roboto"/>
              <a:buChar char="■"/>
            </a:pPr>
            <a:r>
              <a:rPr lang="en-GB" sz="1300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It can </a:t>
            </a:r>
            <a:r>
              <a:rPr lang="en-GB" sz="13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be downloaded here</a:t>
            </a:r>
            <a:r>
              <a:rPr lang="en-GB" sz="1300" u="sng">
                <a:solidFill>
                  <a:schemeClr val="accent5"/>
                </a:solidFill>
              </a:rPr>
              <a:t>.</a:t>
            </a:r>
            <a:endParaRPr sz="13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sz="1300"/>
              <a:t>YOU SHOULD BE ON TEAM ATTENDANCE LIST </a:t>
            </a:r>
            <a:br>
              <a:rPr lang="en-GB" sz="1300"/>
            </a:br>
            <a:r>
              <a:rPr lang="en-GB" sz="1300"/>
              <a:t>AND ON TEAM ROSTER</a:t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/>
              <a:t>FOR LOAD IN: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</a:rPr>
              <a:t>Five team members must </a:t>
            </a:r>
            <a:r>
              <a:rPr b="1" i="1" lang="en-GB" sz="1100" u="sng">
                <a:solidFill>
                  <a:schemeClr val="dk1"/>
                </a:solidFill>
              </a:rPr>
              <a:t>first</a:t>
            </a:r>
            <a:r>
              <a:rPr lang="en-GB" sz="1100">
                <a:solidFill>
                  <a:schemeClr val="dk1"/>
                </a:solidFill>
              </a:rPr>
              <a:t> get wristbands at the Box Office Doors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Registration and Screening: PAC Box Office Doors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This is where you will be screened and get your wrist bands for load-in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</a:rPr>
              <a:t>Driver will go to the PAC Load-in Door (see map)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Rest of members can walk through the building to the Load-In Area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</a:rPr>
              <a:t>Drivers must remain in the vehicle at all times during load in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</a:rPr>
              <a:t>5 members in total only for load in (1 must be an adult)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</a:rPr>
              <a:t>COMPETITION DAY (all members) 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chemeClr val="dk1"/>
                </a:solidFill>
              </a:rPr>
              <a:t>All members check in for screening and registration: PAC Box Office Doors</a:t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pic>
        <p:nvPicPr>
          <p:cNvPr id="197" name="Google Shape;197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43501" y="10809"/>
            <a:ext cx="2411749" cy="66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7425" y="869975"/>
            <a:ext cx="3712786" cy="41017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9" name="Google Shape;199;p22"/>
          <p:cNvCxnSpPr/>
          <p:nvPr/>
        </p:nvCxnSpPr>
        <p:spPr>
          <a:xfrm>
            <a:off x="3405775" y="2634475"/>
            <a:ext cx="4167600" cy="4602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0" name="Google Shape;200;p22"/>
          <p:cNvCxnSpPr/>
          <p:nvPr/>
        </p:nvCxnSpPr>
        <p:spPr>
          <a:xfrm>
            <a:off x="5970550" y="3707775"/>
            <a:ext cx="855900" cy="375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1" name="Google Shape;201;p22"/>
          <p:cNvCxnSpPr/>
          <p:nvPr/>
        </p:nvCxnSpPr>
        <p:spPr>
          <a:xfrm>
            <a:off x="3322125" y="3038700"/>
            <a:ext cx="2704200" cy="6831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02" name="Google Shape;202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81101" y="1251689"/>
            <a:ext cx="855900" cy="84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8825" y="880787"/>
            <a:ext cx="4102551" cy="410252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3"/>
          <p:cNvSpPr txBox="1"/>
          <p:nvPr>
            <p:ph idx="4294967295" type="title"/>
          </p:nvPr>
        </p:nvSpPr>
        <p:spPr>
          <a:xfrm>
            <a:off x="311700" y="164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Registration and Load In</a:t>
            </a:r>
            <a:endParaRPr/>
          </a:p>
        </p:txBody>
      </p:sp>
      <p:pic>
        <p:nvPicPr>
          <p:cNvPr id="209" name="Google Shape;20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7418" y="87993"/>
            <a:ext cx="1508250" cy="511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0" name="Google Shape;210;p23"/>
          <p:cNvCxnSpPr/>
          <p:nvPr/>
        </p:nvCxnSpPr>
        <p:spPr>
          <a:xfrm flipH="1" rot="10800000">
            <a:off x="-11250" y="701900"/>
            <a:ext cx="9166500" cy="1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11" name="Google Shape;21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3501" y="10809"/>
            <a:ext cx="2411749" cy="66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3"/>
          <p:cNvSpPr txBox="1"/>
          <p:nvPr/>
        </p:nvSpPr>
        <p:spPr>
          <a:xfrm>
            <a:off x="0" y="915600"/>
            <a:ext cx="4674300" cy="40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GB" sz="2500"/>
              <a:t>Lots X and W - free; all trucks and trailers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GB" sz="2500"/>
              <a:t>Lot N - Cars (paid)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GB" sz="2500"/>
              <a:t>Lot M - Cars (paid)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GB" sz="2500"/>
              <a:t>Load-in Doors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GB" sz="2500">
                <a:solidFill>
                  <a:schemeClr val="dk1"/>
                </a:solidFill>
              </a:rPr>
              <a:t>Box Office Doors</a:t>
            </a:r>
            <a:endParaRPr sz="2500"/>
          </a:p>
        </p:txBody>
      </p:sp>
      <p:sp>
        <p:nvSpPr>
          <p:cNvPr id="213" name="Google Shape;213;p23"/>
          <p:cNvSpPr txBox="1"/>
          <p:nvPr/>
        </p:nvSpPr>
        <p:spPr>
          <a:xfrm>
            <a:off x="0" y="915600"/>
            <a:ext cx="661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4" name="Google Shape;214;p23"/>
          <p:cNvCxnSpPr/>
          <p:nvPr/>
        </p:nvCxnSpPr>
        <p:spPr>
          <a:xfrm>
            <a:off x="3162125" y="1724088"/>
            <a:ext cx="2278800" cy="11334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5" name="Google Shape;215;p23"/>
          <p:cNvSpPr txBox="1"/>
          <p:nvPr/>
        </p:nvSpPr>
        <p:spPr>
          <a:xfrm>
            <a:off x="7432763" y="419400"/>
            <a:ext cx="34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highlight>
                  <a:srgbClr val="38761D"/>
                </a:highlight>
              </a:rPr>
              <a:t>W</a:t>
            </a:r>
            <a:endParaRPr b="1">
              <a:solidFill>
                <a:schemeClr val="lt1"/>
              </a:solidFill>
              <a:highlight>
                <a:srgbClr val="38761D"/>
              </a:highlight>
            </a:endParaRPr>
          </a:p>
        </p:txBody>
      </p:sp>
      <p:cxnSp>
        <p:nvCxnSpPr>
          <p:cNvPr id="216" name="Google Shape;216;p23"/>
          <p:cNvCxnSpPr>
            <a:endCxn id="217" idx="1"/>
          </p:cNvCxnSpPr>
          <p:nvPr/>
        </p:nvCxnSpPr>
        <p:spPr>
          <a:xfrm rot="10800000">
            <a:off x="7777175" y="619500"/>
            <a:ext cx="44400" cy="6291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7" name="Google Shape;217;p23"/>
          <p:cNvSpPr txBox="1"/>
          <p:nvPr/>
        </p:nvSpPr>
        <p:spPr>
          <a:xfrm>
            <a:off x="7777175" y="419400"/>
            <a:ext cx="34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highlight>
                  <a:srgbClr val="38761D"/>
                </a:highlight>
              </a:rPr>
              <a:t>X</a:t>
            </a:r>
            <a:endParaRPr>
              <a:solidFill>
                <a:schemeClr val="lt1"/>
              </a:solidFill>
              <a:highlight>
                <a:srgbClr val="38761D"/>
              </a:highlight>
            </a:endParaRPr>
          </a:p>
        </p:txBody>
      </p:sp>
      <p:cxnSp>
        <p:nvCxnSpPr>
          <p:cNvPr id="218" name="Google Shape;218;p23"/>
          <p:cNvCxnSpPr/>
          <p:nvPr/>
        </p:nvCxnSpPr>
        <p:spPr>
          <a:xfrm>
            <a:off x="3196675" y="1603000"/>
            <a:ext cx="2397600" cy="279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9" name="Google Shape;219;p23"/>
          <p:cNvCxnSpPr/>
          <p:nvPr/>
        </p:nvCxnSpPr>
        <p:spPr>
          <a:xfrm flipH="1" rot="10800000">
            <a:off x="3266375" y="3094425"/>
            <a:ext cx="3066600" cy="4182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0" name="Google Shape;220;p23"/>
          <p:cNvCxnSpPr/>
          <p:nvPr/>
        </p:nvCxnSpPr>
        <p:spPr>
          <a:xfrm>
            <a:off x="3238500" y="3833225"/>
            <a:ext cx="2202600" cy="2370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1" name="Google Shape;221;p23"/>
          <p:cNvCxnSpPr/>
          <p:nvPr/>
        </p:nvCxnSpPr>
        <p:spPr>
          <a:xfrm>
            <a:off x="3057300" y="4655625"/>
            <a:ext cx="3498600" cy="837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2" name="Google Shape;222;p23"/>
          <p:cNvCxnSpPr/>
          <p:nvPr/>
        </p:nvCxnSpPr>
        <p:spPr>
          <a:xfrm>
            <a:off x="2611250" y="4279275"/>
            <a:ext cx="3373200" cy="1533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Robot Field and Machine Shop </a:t>
            </a:r>
            <a:endParaRPr/>
          </a:p>
        </p:txBody>
      </p:sp>
      <p:pic>
        <p:nvPicPr>
          <p:cNvPr id="228" name="Google Shape;22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7418" y="87993"/>
            <a:ext cx="1508250" cy="511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9" name="Google Shape;229;p24"/>
          <p:cNvCxnSpPr/>
          <p:nvPr/>
        </p:nvCxnSpPr>
        <p:spPr>
          <a:xfrm flipH="1" rot="10800000">
            <a:off x="-11250" y="1017725"/>
            <a:ext cx="9166500" cy="1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30" name="Google Shape;23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3501" y="10809"/>
            <a:ext cx="2411749" cy="66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4"/>
          <p:cNvSpPr txBox="1"/>
          <p:nvPr/>
        </p:nvSpPr>
        <p:spPr>
          <a:xfrm>
            <a:off x="311700" y="1007575"/>
            <a:ext cx="5703600" cy="3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000000"/>
                </a:solidFill>
              </a:rPr>
              <a:t>Practice Field Timings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222222"/>
                </a:solidFill>
              </a:rPr>
              <a:t>Friday</a:t>
            </a:r>
            <a:endParaRPr sz="15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222222"/>
                </a:solidFill>
              </a:rPr>
              <a:t>7:15 am - 6:00 pm</a:t>
            </a:r>
            <a:endParaRPr sz="15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222222"/>
                </a:solidFill>
              </a:rPr>
              <a:t>6:30 pm - 8:30 pm (only teams competing on both days at this event)</a:t>
            </a:r>
            <a:endParaRPr sz="15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222222"/>
                </a:solidFill>
              </a:rPr>
              <a:t>Saturday</a:t>
            </a:r>
            <a:endParaRPr sz="15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222222"/>
                </a:solidFill>
              </a:rPr>
              <a:t>7:15 am - 6:00 pm</a:t>
            </a:r>
            <a:endParaRPr sz="15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222222"/>
                </a:solidFill>
              </a:rPr>
              <a:t>Machine Shop Timing:</a:t>
            </a:r>
            <a:endParaRPr b="1" sz="20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222222"/>
                </a:solidFill>
              </a:rPr>
              <a:t>Thu</a:t>
            </a:r>
            <a:r>
              <a:rPr lang="en-GB" sz="1500">
                <a:solidFill>
                  <a:srgbClr val="222222"/>
                </a:solidFill>
              </a:rPr>
              <a:t>.: Load In Day: 6:30 pm - 8:30 pm</a:t>
            </a:r>
            <a:endParaRPr sz="15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222222"/>
                </a:solidFill>
              </a:rPr>
              <a:t>Fri.: Team Competition Day 1: 7:15 am - 8:30 pm</a:t>
            </a:r>
            <a:endParaRPr sz="15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222222"/>
                </a:solidFill>
              </a:rPr>
              <a:t>Sat.: Team Competition Day 2: 7:15 am - 6:00 pm</a:t>
            </a:r>
            <a:endParaRPr sz="15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2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5"/>
          <p:cNvSpPr txBox="1"/>
          <p:nvPr>
            <p:ph type="title"/>
          </p:nvPr>
        </p:nvSpPr>
        <p:spPr>
          <a:xfrm>
            <a:off x="311700" y="560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2022 </a:t>
            </a:r>
            <a:r>
              <a:rPr lang="en-GB" sz="2200"/>
              <a:t>University of Waterloo</a:t>
            </a:r>
            <a:r>
              <a:rPr lang="en-GB" sz="2200"/>
              <a:t> Reminder Overall Schedule </a:t>
            </a:r>
            <a:endParaRPr sz="2200"/>
          </a:p>
        </p:txBody>
      </p:sp>
      <p:pic>
        <p:nvPicPr>
          <p:cNvPr id="237" name="Google Shape;23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7418" y="87993"/>
            <a:ext cx="1508250" cy="511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8" name="Google Shape;238;p25"/>
          <p:cNvCxnSpPr/>
          <p:nvPr/>
        </p:nvCxnSpPr>
        <p:spPr>
          <a:xfrm flipH="1" rot="10800000">
            <a:off x="-11250" y="1017725"/>
            <a:ext cx="9166500" cy="1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9" name="Google Shape;239;p25"/>
          <p:cNvSpPr txBox="1"/>
          <p:nvPr>
            <p:ph idx="1" type="body"/>
          </p:nvPr>
        </p:nvSpPr>
        <p:spPr>
          <a:xfrm>
            <a:off x="411500" y="1266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GB" sz="1400"/>
              <a:t>Monday, March 21</a:t>
            </a:r>
            <a:br>
              <a:rPr lang="en-GB" sz="1600"/>
            </a:br>
            <a:r>
              <a:rPr lang="en-GB" sz="1600"/>
              <a:t>	</a:t>
            </a:r>
            <a:r>
              <a:rPr lang="en-GB" sz="1250"/>
              <a:t>PIT Interviews</a:t>
            </a:r>
            <a:endParaRPr sz="125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GB" sz="1400"/>
              <a:t>Tuesday, March 22</a:t>
            </a:r>
            <a:br>
              <a:rPr lang="en-GB" sz="1250"/>
            </a:br>
            <a:r>
              <a:rPr lang="en-GB" sz="1250"/>
              <a:t>	PIT Interviews!</a:t>
            </a:r>
            <a:endParaRPr sz="125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GB" sz="1400"/>
              <a:t>Wednesday</a:t>
            </a:r>
            <a:r>
              <a:rPr b="1" lang="en-GB" sz="1400"/>
              <a:t>, March 23</a:t>
            </a:r>
            <a:br>
              <a:rPr lang="en-GB" sz="1250"/>
            </a:br>
            <a:r>
              <a:rPr lang="en-GB" sz="1250"/>
              <a:t>	Virtual Drivers’ Meeting 6pm ET</a:t>
            </a:r>
            <a:endParaRPr sz="1250"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40" name="Google Shape;240;p25"/>
          <p:cNvSpPr txBox="1"/>
          <p:nvPr>
            <p:ph idx="1" type="body"/>
          </p:nvPr>
        </p:nvSpPr>
        <p:spPr>
          <a:xfrm>
            <a:off x="3999900" y="1304875"/>
            <a:ext cx="5144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0416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7500"/>
              <a:buChar char="●"/>
            </a:pPr>
            <a:r>
              <a:rPr b="1" lang="en-GB" sz="1600"/>
              <a:t>Thursday</a:t>
            </a:r>
            <a:r>
              <a:rPr b="1" lang="en-GB" sz="1600"/>
              <a:t>, March 24</a:t>
            </a:r>
            <a:br>
              <a:rPr lang="en-GB" sz="1400"/>
            </a:br>
            <a:r>
              <a:rPr lang="en-GB" sz="1400"/>
              <a:t>	Load In for Teams</a:t>
            </a:r>
            <a:endParaRPr sz="1400"/>
          </a:p>
          <a:p>
            <a:pPr indent="-30416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7500"/>
              <a:buChar char="●"/>
            </a:pPr>
            <a:r>
              <a:rPr b="1" lang="en-GB" sz="1600"/>
              <a:t>Friday</a:t>
            </a:r>
            <a:r>
              <a:rPr b="1" lang="en-GB" sz="1600"/>
              <a:t>, March 25</a:t>
            </a:r>
            <a:br>
              <a:rPr b="1" lang="en-GB" sz="1400"/>
            </a:br>
            <a:r>
              <a:rPr b="1" lang="en-GB" sz="1400"/>
              <a:t>	</a:t>
            </a:r>
            <a:r>
              <a:rPr lang="en-GB" sz="1400"/>
              <a:t>Load in for Friday teams (6:45 am-7:30 am)</a:t>
            </a:r>
            <a:br>
              <a:rPr lang="en-GB" sz="1400"/>
            </a:br>
            <a:r>
              <a:rPr lang="en-GB" sz="1400"/>
              <a:t>	Competition Day</a:t>
            </a:r>
            <a:br>
              <a:rPr lang="en-GB" sz="1400"/>
            </a:br>
            <a:r>
              <a:rPr lang="en-GB" sz="1400"/>
              <a:t>	Load in for Saturday Teams (6:30 pm - 8:30 pm)</a:t>
            </a:r>
            <a:br>
              <a:rPr lang="en-GB" sz="1400"/>
            </a:br>
            <a:r>
              <a:rPr lang="en-GB" sz="1400"/>
              <a:t>	PITS close and Load out Friday  teams (6:30 pm)</a:t>
            </a:r>
            <a:endParaRPr sz="1400"/>
          </a:p>
          <a:p>
            <a:pPr indent="-30416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7500"/>
              <a:buChar char="●"/>
            </a:pPr>
            <a:r>
              <a:rPr b="1" lang="en-GB" sz="1600"/>
              <a:t>Saturday</a:t>
            </a:r>
            <a:r>
              <a:rPr b="1" lang="en-GB" sz="1600"/>
              <a:t>, March 26</a:t>
            </a:r>
            <a:br>
              <a:rPr b="1" lang="en-GB" sz="1400"/>
            </a:br>
            <a:r>
              <a:rPr b="1" lang="en-GB" sz="1400"/>
              <a:t>	</a:t>
            </a:r>
            <a:r>
              <a:rPr lang="en-GB" sz="1400"/>
              <a:t>Load in for Saturday teams (6:45 am-7:30 am)</a:t>
            </a:r>
            <a:br>
              <a:rPr lang="en-GB" sz="1400"/>
            </a:br>
            <a:r>
              <a:rPr lang="en-GB" sz="1400"/>
              <a:t>	Competition Day</a:t>
            </a:r>
            <a:br>
              <a:rPr lang="en-GB" sz="1400"/>
            </a:br>
            <a:r>
              <a:rPr lang="en-GB" sz="1400"/>
              <a:t>	Pit close and Load Out (6:30 pm)</a:t>
            </a:r>
            <a:br>
              <a:rPr lang="en-GB" sz="1400"/>
            </a:br>
            <a:br>
              <a:rPr lang="en-GB" sz="1400"/>
            </a:br>
            <a:endParaRPr sz="1400"/>
          </a:p>
        </p:txBody>
      </p:sp>
      <p:pic>
        <p:nvPicPr>
          <p:cNvPr id="241" name="Google Shape;24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3501" y="10809"/>
            <a:ext cx="2411749" cy="66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Team Spaces</a:t>
            </a:r>
            <a:r>
              <a:rPr lang="en-GB" sz="2200"/>
              <a:t> </a:t>
            </a:r>
            <a:endParaRPr sz="2200"/>
          </a:p>
        </p:txBody>
      </p:sp>
      <p:pic>
        <p:nvPicPr>
          <p:cNvPr id="247" name="Google Shape;2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7418" y="87993"/>
            <a:ext cx="1508250" cy="511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8" name="Google Shape;248;p26"/>
          <p:cNvCxnSpPr/>
          <p:nvPr/>
        </p:nvCxnSpPr>
        <p:spPr>
          <a:xfrm flipH="1" rot="10800000">
            <a:off x="-11250" y="1017725"/>
            <a:ext cx="9166500" cy="1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9" name="Google Shape;249;p26"/>
          <p:cNvSpPr txBox="1"/>
          <p:nvPr>
            <p:ph idx="1" type="body"/>
          </p:nvPr>
        </p:nvSpPr>
        <p:spPr>
          <a:xfrm>
            <a:off x="411500" y="1266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Lunch Area </a:t>
            </a:r>
            <a:r>
              <a:rPr lang="en-GB">
                <a:solidFill>
                  <a:schemeClr val="dk1"/>
                </a:solidFill>
              </a:rPr>
              <a:t>designated</a:t>
            </a:r>
            <a:r>
              <a:rPr lang="en-GB">
                <a:solidFill>
                  <a:schemeClr val="dk1"/>
                </a:solidFill>
              </a:rPr>
              <a:t> for Teams: Balcony above bleachers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Quiet Room - 1005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Reminders!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No eating in pits/competition areas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No buffet/warmers/crockpots in team eating spaces or </a:t>
            </a:r>
            <a:r>
              <a:rPr lang="en-GB">
                <a:solidFill>
                  <a:schemeClr val="dk1"/>
                </a:solidFill>
              </a:rPr>
              <a:t>anywhere</a:t>
            </a:r>
            <a:r>
              <a:rPr lang="en-GB">
                <a:solidFill>
                  <a:schemeClr val="dk1"/>
                </a:solidFill>
              </a:rPr>
              <a:t> in venue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Please respect the space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Demonstrate our Gracious Professionalism to our host venue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Join the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Ontario Team Support Slack</a:t>
            </a:r>
            <a:r>
              <a:rPr lang="en-GB">
                <a:solidFill>
                  <a:schemeClr val="dk1"/>
                </a:solidFill>
              </a:rPr>
              <a:t> group!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50" name="Google Shape;25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3501" y="10809"/>
            <a:ext cx="2411749" cy="66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7775" y="765400"/>
            <a:ext cx="2406325" cy="81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7"/>
          <p:cNvSpPr txBox="1"/>
          <p:nvPr/>
        </p:nvSpPr>
        <p:spPr>
          <a:xfrm>
            <a:off x="0" y="2182675"/>
            <a:ext cx="91440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/>
              <a:t>Thank you!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/>
              <a:t>Looking forward to seeing you in Waterloo!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en-GB" sz="3000"/>
            </a:br>
            <a:r>
              <a:rPr b="1" lang="en-GB" sz="3000"/>
              <a:t>University of Waterloo</a:t>
            </a:r>
            <a:r>
              <a:rPr b="1" lang="en-GB" sz="3000"/>
              <a:t> Event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/>
              <a:t>March 25 - Mar 26, 2022</a:t>
            </a:r>
            <a:endParaRPr b="1" sz="3000"/>
          </a:p>
        </p:txBody>
      </p:sp>
      <p:cxnSp>
        <p:nvCxnSpPr>
          <p:cNvPr id="257" name="Google Shape;257;p27"/>
          <p:cNvCxnSpPr/>
          <p:nvPr/>
        </p:nvCxnSpPr>
        <p:spPr>
          <a:xfrm flipH="1" rot="10800000">
            <a:off x="-14975" y="1947925"/>
            <a:ext cx="9166500" cy="1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58" name="Google Shape;25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1000" y="765398"/>
            <a:ext cx="2955263" cy="81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7418" y="87993"/>
            <a:ext cx="1508250" cy="511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14"/>
          <p:cNvCxnSpPr/>
          <p:nvPr/>
        </p:nvCxnSpPr>
        <p:spPr>
          <a:xfrm flipH="1" rot="10800000">
            <a:off x="-11250" y="1017725"/>
            <a:ext cx="9166500" cy="1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7025" y="1198275"/>
            <a:ext cx="3543494" cy="38059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2022 </a:t>
            </a:r>
            <a:r>
              <a:rPr lang="en-GB" sz="2200"/>
              <a:t>University of Waterloo</a:t>
            </a:r>
            <a:r>
              <a:rPr lang="en-GB" sz="2200"/>
              <a:t> Event - Safety </a:t>
            </a:r>
            <a:endParaRPr sz="2200"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6125" y="1252875"/>
            <a:ext cx="1040575" cy="369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18125" y="1787275"/>
            <a:ext cx="2775375" cy="182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43501" y="10809"/>
            <a:ext cx="2411749" cy="66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2022 </a:t>
            </a:r>
            <a:r>
              <a:rPr lang="en-GB" sz="2200"/>
              <a:t>University of Waterloo</a:t>
            </a:r>
            <a:r>
              <a:rPr lang="en-GB" sz="2200"/>
              <a:t> Event </a:t>
            </a:r>
            <a:endParaRPr sz="2200"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46550" y="1814725"/>
            <a:ext cx="4869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Prior to the Event</a:t>
            </a:r>
            <a:endParaRPr b="1"/>
          </a:p>
          <a:p>
            <a:pPr indent="-3175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AutoNum type="arabicPeriod"/>
            </a:pPr>
            <a:r>
              <a:rPr lang="en-GB" sz="1400"/>
              <a:t>Capacity - Team Roster &amp; Attendance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 sz="1400"/>
              <a:t>Judging Schedule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 sz="1400"/>
              <a:t>Virtual Drivers Meeting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 sz="1400"/>
              <a:t>Match Schedule</a:t>
            </a:r>
            <a:endParaRPr sz="1400"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7418" y="87993"/>
            <a:ext cx="1508250" cy="511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" name="Google Shape;76;p15"/>
          <p:cNvCxnSpPr/>
          <p:nvPr/>
        </p:nvCxnSpPr>
        <p:spPr>
          <a:xfrm flipH="1" rot="10800000">
            <a:off x="-11250" y="1017725"/>
            <a:ext cx="9166500" cy="1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4274400" y="1814725"/>
            <a:ext cx="4869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At the Event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AutoNum type="arabicPeriod"/>
            </a:pPr>
            <a:r>
              <a:rPr lang="en-GB" sz="1400"/>
              <a:t>Registration and Load In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 sz="1400"/>
              <a:t>Practice Field and Machine Shop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 sz="1400"/>
              <a:t>Team Lunches, Quiet Room</a:t>
            </a:r>
            <a:endParaRPr sz="1400"/>
          </a:p>
        </p:txBody>
      </p:sp>
      <p:sp>
        <p:nvSpPr>
          <p:cNvPr id="78" name="Google Shape;78;p15"/>
          <p:cNvSpPr txBox="1"/>
          <p:nvPr/>
        </p:nvSpPr>
        <p:spPr>
          <a:xfrm>
            <a:off x="397550" y="1118175"/>
            <a:ext cx="693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u="sng">
                <a:solidFill>
                  <a:schemeClr val="hlink"/>
                </a:solidFill>
                <a:hlinkClick r:id="rId4"/>
              </a:rPr>
              <a:t>https://www.firstroboticscanada.org/frc/waterloofrc/</a:t>
            </a:r>
            <a:r>
              <a:rPr b="1" lang="en-GB"/>
              <a:t> </a:t>
            </a:r>
            <a:endParaRPr b="1"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3501" y="10809"/>
            <a:ext cx="2411749" cy="66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2022 </a:t>
            </a:r>
            <a:r>
              <a:rPr lang="en-GB" sz="2200"/>
              <a:t>University of Waterloo</a:t>
            </a:r>
            <a:r>
              <a:rPr lang="en-GB" sz="2200"/>
              <a:t> Team capacity</a:t>
            </a:r>
            <a:endParaRPr sz="2200"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11700" y="1152475"/>
            <a:ext cx="8520600" cy="38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Capacity Limit: 25 team members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 u="sng">
                <a:solidFill>
                  <a:schemeClr val="hlink"/>
                </a:solidFill>
                <a:hlinkClick r:id="rId3"/>
              </a:rPr>
              <a:t>Roster and Team Attendance 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Wristband entry for Load In and Event Days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Entrances and Process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Address: Physical Activities Complex (PAC), 200 </a:t>
            </a:r>
            <a:r>
              <a:rPr lang="en-GB"/>
              <a:t>University Avenue W.</a:t>
            </a:r>
            <a:r>
              <a:rPr lang="en-GB"/>
              <a:t>, Waterloo 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Parking</a:t>
            </a:r>
            <a:endParaRPr/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Lots M and N - </a:t>
            </a:r>
            <a:r>
              <a:rPr b="1" lang="en-GB" u="sng"/>
              <a:t>paid</a:t>
            </a:r>
            <a:r>
              <a:rPr lang="en-GB"/>
              <a:t> - (cars only - no trucks nor trailers!!); </a:t>
            </a:r>
            <a:endParaRPr/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GB"/>
              <a:t>Lots Z and W </a:t>
            </a:r>
            <a:r>
              <a:rPr lang="en-GB"/>
              <a:t>for cars, trucks and trailers - </a:t>
            </a:r>
            <a:r>
              <a:rPr b="1" lang="en-GB" u="sng"/>
              <a:t>free of charge</a:t>
            </a:r>
            <a:endParaRPr b="1" u="sng"/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GB" u="sng"/>
              <a:t>Park </a:t>
            </a:r>
            <a:r>
              <a:rPr b="1" lang="en-GB" u="sng"/>
              <a:t>correctly</a:t>
            </a:r>
            <a:r>
              <a:rPr b="1" lang="en-GB" u="sng"/>
              <a:t> to avoid a ticket!</a:t>
            </a:r>
            <a:endParaRPr b="1" u="sng"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Entry Points:</a:t>
            </a:r>
            <a:endParaRPr/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PAC Box Office Doors</a:t>
            </a:r>
            <a:endParaRPr/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Robot Load-in: PAC Doors close to Ring Road</a:t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7418" y="87993"/>
            <a:ext cx="1508250" cy="511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" name="Google Shape;87;p16"/>
          <p:cNvCxnSpPr/>
          <p:nvPr/>
        </p:nvCxnSpPr>
        <p:spPr>
          <a:xfrm flipH="1" rot="10800000">
            <a:off x="-11250" y="1017725"/>
            <a:ext cx="9166500" cy="1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8" name="Google Shape;8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3501" y="10809"/>
            <a:ext cx="2411749" cy="66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235500" y="526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2022 </a:t>
            </a:r>
            <a:r>
              <a:rPr lang="en-GB" sz="2200"/>
              <a:t>University of Waterloo</a:t>
            </a:r>
            <a:r>
              <a:rPr lang="en-GB" sz="2200"/>
              <a:t> Judging and Awards</a:t>
            </a:r>
            <a:endParaRPr sz="2200"/>
          </a:p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All Judging is being done remotely</a:t>
            </a:r>
            <a:endParaRPr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GB" sz="2100"/>
              <a:t>Pit Interviews are scheduled for </a:t>
            </a:r>
            <a:endParaRPr sz="2100"/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GB" sz="1700"/>
              <a:t>Monday - March 21 (25 mins)</a:t>
            </a:r>
            <a:endParaRPr sz="1700"/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GB" sz="1700"/>
              <a:t>Tuesday- March 22 (~10-15 mins)</a:t>
            </a:r>
            <a:endParaRPr sz="17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GB" sz="2100"/>
              <a:t>Awards will be done remotely on March 29</a:t>
            </a:r>
            <a:endParaRPr sz="2100"/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GB" sz="1700"/>
              <a:t>Tune into twitch.tv/</a:t>
            </a:r>
            <a:r>
              <a:rPr i="1" lang="en-GB" sz="1700"/>
              <a:t>FIRST</a:t>
            </a:r>
            <a:r>
              <a:rPr lang="en-GB" sz="1700"/>
              <a:t>Canada </a:t>
            </a:r>
            <a:endParaRPr sz="17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t/>
            </a:r>
            <a:endParaRPr/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7418" y="87993"/>
            <a:ext cx="1508250" cy="511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Google Shape;96;p17"/>
          <p:cNvCxnSpPr/>
          <p:nvPr/>
        </p:nvCxnSpPr>
        <p:spPr>
          <a:xfrm flipH="1" rot="10800000">
            <a:off x="-11250" y="1017725"/>
            <a:ext cx="9166500" cy="1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3501" y="10809"/>
            <a:ext cx="2411749" cy="66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311700" y="460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Virtual Drivers Meeting &amp; Inspections </a:t>
            </a:r>
            <a:endParaRPr/>
          </a:p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387900" y="1152475"/>
            <a:ext cx="8520600" cy="38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Virtual Drivers Meeting on 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Wednesday</a:t>
            </a:r>
            <a:r>
              <a:rPr b="1" lang="en-GB" sz="2700">
                <a:solidFill>
                  <a:schemeClr val="dk1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b="1" lang="en-GB" sz="2700">
                <a:solidFill>
                  <a:schemeClr val="dk1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March</a:t>
            </a:r>
            <a:r>
              <a:rPr b="1" lang="en-GB" sz="2700">
                <a:solidFill>
                  <a:schemeClr val="dk1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23 @ 6:00 pm ET</a:t>
            </a:r>
            <a:endParaRPr b="1" sz="2700">
              <a:solidFill>
                <a:schemeClr val="dk1"/>
              </a:solidFill>
              <a:highlight>
                <a:schemeClr val="lt1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Email will be sent to the teams to </a:t>
            </a:r>
            <a:r>
              <a:rPr lang="en-GB" sz="2000" u="sng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teams to submit questions</a:t>
            </a:r>
            <a:r>
              <a:rPr lang="en-GB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for the 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FTA, Head Referee, Lead Robot Inspector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Remember to </a:t>
            </a:r>
            <a:r>
              <a:rPr b="1" lang="en-GB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complete your robot </a:t>
            </a:r>
            <a:r>
              <a:rPr b="1" lang="en-GB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inspections</a:t>
            </a:r>
            <a:r>
              <a:rPr lang="en-GB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prior to the event</a:t>
            </a:r>
            <a:br>
              <a:rPr lang="en-GB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GB" sz="1200" u="sng">
                <a:solidFill>
                  <a:srgbClr val="1155CC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https://firstfrc.blob.core.windows.net/frc2022/Manual/2022-inspection-checklist.pdf</a:t>
            </a:r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87418" y="87993"/>
            <a:ext cx="1508250" cy="511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18"/>
          <p:cNvCxnSpPr/>
          <p:nvPr/>
        </p:nvCxnSpPr>
        <p:spPr>
          <a:xfrm flipH="1" rot="10800000">
            <a:off x="-11250" y="1017725"/>
            <a:ext cx="9166500" cy="1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6" name="Google Shape;10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43501" y="10809"/>
            <a:ext cx="2411749" cy="66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225325" y="153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Match Schedule Sample</a:t>
            </a:r>
            <a:endParaRPr/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7418" y="87993"/>
            <a:ext cx="1508250" cy="511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" name="Google Shape;113;p19"/>
          <p:cNvCxnSpPr/>
          <p:nvPr/>
        </p:nvCxnSpPr>
        <p:spPr>
          <a:xfrm flipH="1" rot="10800000">
            <a:off x="-11250" y="669850"/>
            <a:ext cx="9166500" cy="1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4" name="Google Shape;114;p19"/>
          <p:cNvPicPr preferRelativeResize="0"/>
          <p:nvPr/>
        </p:nvPicPr>
        <p:blipFill rotWithShape="1">
          <a:blip r:embed="rId4">
            <a:alphaModFix/>
          </a:blip>
          <a:srcRect b="23175" l="18123" r="19532" t="19671"/>
          <a:stretch/>
        </p:blipFill>
        <p:spPr>
          <a:xfrm>
            <a:off x="4572000" y="1523799"/>
            <a:ext cx="4024300" cy="230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 txBox="1"/>
          <p:nvPr/>
        </p:nvSpPr>
        <p:spPr>
          <a:xfrm>
            <a:off x="4593050" y="4286600"/>
            <a:ext cx="3982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5"/>
              </a:rPr>
              <a:t>https://firstfrc.blob.core.windows.net/frc2022/Manual/2022FRCGameManual.pdf</a:t>
            </a:r>
            <a:endParaRPr/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43501" y="10809"/>
            <a:ext cx="2411749" cy="66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837250"/>
            <a:ext cx="4267200" cy="4053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>
            <p:ph type="title"/>
          </p:nvPr>
        </p:nvSpPr>
        <p:spPr>
          <a:xfrm>
            <a:off x="311700" y="466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Lunch Schedule</a:t>
            </a:r>
            <a:endParaRPr b="1"/>
          </a:p>
        </p:txBody>
      </p:sp>
      <p:graphicFrame>
        <p:nvGraphicFramePr>
          <p:cNvPr id="123" name="Google Shape;123;p20"/>
          <p:cNvGraphicFramePr/>
          <p:nvPr/>
        </p:nvGraphicFramePr>
        <p:xfrm>
          <a:off x="456250" y="1106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{BC2A61A1-EE14-4DC5-879B-A477A98DCC1E}</a:tableStyleId>
              </a:tblPr>
              <a:tblGrid>
                <a:gridCol w="1315425"/>
                <a:gridCol w="1315425"/>
                <a:gridCol w="1315425"/>
              </a:tblGrid>
              <a:tr h="453625">
                <a:tc grid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/>
                        <a:t>Day 1</a:t>
                      </a:r>
                      <a:endParaRPr b="1" sz="2000"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433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/>
                        <a:t>Lunch A </a:t>
                      </a:r>
                      <a:endParaRPr b="1" sz="12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/>
                        <a:t>12:00 pm</a:t>
                      </a:r>
                      <a:endParaRPr b="1" sz="1200"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/>
                        <a:t>Lunch B </a:t>
                      </a:r>
                      <a:endParaRPr b="1" sz="12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/>
                        <a:t>12:30 pm</a:t>
                      </a:r>
                      <a:endParaRPr b="1" sz="1200"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/>
                        <a:t>Lunch C </a:t>
                      </a:r>
                      <a:endParaRPr b="1" sz="12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/>
                        <a:t>1:00 pm</a:t>
                      </a:r>
                      <a:endParaRPr b="1" sz="1200"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433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771</a:t>
                      </a:r>
                      <a:endParaRPr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4903</a:t>
                      </a:r>
                      <a:endParaRPr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4678</a:t>
                      </a:r>
                      <a:endParaRPr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3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8729</a:t>
                      </a:r>
                      <a:endParaRPr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4069</a:t>
                      </a:r>
                      <a:endParaRPr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2386</a:t>
                      </a:r>
                      <a:endParaRPr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3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610</a:t>
                      </a:r>
                      <a:endParaRPr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3683</a:t>
                      </a:r>
                      <a:endParaRPr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6323</a:t>
                      </a:r>
                      <a:endParaRPr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3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1325</a:t>
                      </a:r>
                      <a:endParaRPr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7520</a:t>
                      </a:r>
                      <a:endParaRPr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5024</a:t>
                      </a:r>
                      <a:endParaRPr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3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8789</a:t>
                      </a:r>
                      <a:endParaRPr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4476</a:t>
                      </a:r>
                      <a:endParaRPr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8089</a:t>
                      </a:r>
                      <a:endParaRPr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3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6162</a:t>
                      </a:r>
                      <a:endParaRPr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6331</a:t>
                      </a:r>
                      <a:endParaRPr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2609</a:t>
                      </a:r>
                      <a:endParaRPr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24" name="Google Shape;124;p20"/>
          <p:cNvGraphicFramePr/>
          <p:nvPr/>
        </p:nvGraphicFramePr>
        <p:xfrm>
          <a:off x="4572000" y="11065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{BC2A61A1-EE14-4DC5-879B-A477A98DCC1E}</a:tableStyleId>
              </a:tblPr>
              <a:tblGrid>
                <a:gridCol w="1445625"/>
                <a:gridCol w="1445625"/>
                <a:gridCol w="1351575"/>
              </a:tblGrid>
              <a:tr h="458800">
                <a:tc grid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/>
                        <a:t>Day 2</a:t>
                      </a:r>
                      <a:endParaRPr b="1" sz="2000"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438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/>
                        <a:t>Lunch A </a:t>
                      </a:r>
                      <a:br>
                        <a:rPr b="1" lang="en-GB" sz="1200"/>
                      </a:br>
                      <a:r>
                        <a:rPr b="1" lang="en-GB" sz="1200"/>
                        <a:t>12:00 pm</a:t>
                      </a:r>
                      <a:endParaRPr b="1" sz="1200"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/>
                        <a:t>Lunch B </a:t>
                      </a:r>
                      <a:endParaRPr b="1" sz="12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/>
                        <a:t>12:30 pm</a:t>
                      </a:r>
                      <a:endParaRPr b="1" sz="1200"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/>
                        <a:t>Lunch C </a:t>
                      </a:r>
                      <a:endParaRPr b="1" sz="12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/>
                        <a:t>1:00 pm</a:t>
                      </a:r>
                      <a:endParaRPr b="1" sz="1200"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438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5406</a:t>
                      </a:r>
                      <a:endParaRPr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4907</a:t>
                      </a:r>
                      <a:endParaRPr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2056</a:t>
                      </a:r>
                      <a:endParaRPr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8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1241</a:t>
                      </a:r>
                      <a:endParaRPr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4015</a:t>
                      </a:r>
                      <a:endParaRPr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4476</a:t>
                      </a:r>
                      <a:endParaRPr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8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610</a:t>
                      </a:r>
                      <a:endParaRPr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781</a:t>
                      </a:r>
                      <a:endParaRPr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4917</a:t>
                      </a:r>
                      <a:endParaRPr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8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4069</a:t>
                      </a:r>
                      <a:endParaRPr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4476</a:t>
                      </a:r>
                      <a:endParaRPr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2200</a:t>
                      </a:r>
                      <a:endParaRPr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8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1114</a:t>
                      </a:r>
                      <a:endParaRPr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4678</a:t>
                      </a:r>
                      <a:endParaRPr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8081</a:t>
                      </a:r>
                      <a:endParaRPr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8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6875</a:t>
                      </a:r>
                      <a:endParaRPr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1334</a:t>
                      </a:r>
                      <a:endParaRPr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772</a:t>
                      </a:r>
                      <a:endParaRPr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25" name="Google Shape;1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7418" y="87993"/>
            <a:ext cx="1508250" cy="5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3501" y="10809"/>
            <a:ext cx="2411749" cy="66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type="title"/>
          </p:nvPr>
        </p:nvSpPr>
        <p:spPr>
          <a:xfrm>
            <a:off x="311700" y="-18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Alliance Selection - 1 Day Events</a:t>
            </a:r>
            <a:endParaRPr/>
          </a:p>
        </p:txBody>
      </p:sp>
      <p:pic>
        <p:nvPicPr>
          <p:cNvPr id="132" name="Google Shape;13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7418" y="87993"/>
            <a:ext cx="1508250" cy="511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Google Shape;133;p21"/>
          <p:cNvCxnSpPr/>
          <p:nvPr/>
        </p:nvCxnSpPr>
        <p:spPr>
          <a:xfrm flipH="1" rot="10800000">
            <a:off x="-11250" y="669850"/>
            <a:ext cx="9166500" cy="1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4" name="Google Shape;134;p21"/>
          <p:cNvPicPr preferRelativeResize="0"/>
          <p:nvPr/>
        </p:nvPicPr>
        <p:blipFill rotWithShape="1">
          <a:blip r:embed="rId4">
            <a:alphaModFix/>
          </a:blip>
          <a:srcRect b="23175" l="18123" r="19532" t="19671"/>
          <a:stretch/>
        </p:blipFill>
        <p:spPr>
          <a:xfrm>
            <a:off x="5763825" y="1965287"/>
            <a:ext cx="2870426" cy="164472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1"/>
          <p:cNvSpPr txBox="1"/>
          <p:nvPr/>
        </p:nvSpPr>
        <p:spPr>
          <a:xfrm>
            <a:off x="5763838" y="3619850"/>
            <a:ext cx="2870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hlink"/>
                </a:solidFill>
                <a:hlinkClick r:id="rId5"/>
              </a:rPr>
              <a:t>https://firstfrc.blob.core.windows.net/frc2022/Manual/2022FRCGameManual.pdf</a:t>
            </a:r>
            <a:endParaRPr sz="1100"/>
          </a:p>
        </p:txBody>
      </p:sp>
      <p:sp>
        <p:nvSpPr>
          <p:cNvPr id="136" name="Google Shape;136;p21"/>
          <p:cNvSpPr/>
          <p:nvPr/>
        </p:nvSpPr>
        <p:spPr>
          <a:xfrm>
            <a:off x="279400" y="1549400"/>
            <a:ext cx="4749900" cy="2476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1"/>
          <p:cNvSpPr/>
          <p:nvPr/>
        </p:nvSpPr>
        <p:spPr>
          <a:xfrm>
            <a:off x="704850" y="1954600"/>
            <a:ext cx="137100" cy="137100"/>
          </a:xfrm>
          <a:prstGeom prst="smileyFace">
            <a:avLst>
              <a:gd fmla="val 4653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1"/>
          <p:cNvSpPr/>
          <p:nvPr/>
        </p:nvSpPr>
        <p:spPr>
          <a:xfrm>
            <a:off x="704850" y="3532400"/>
            <a:ext cx="137100" cy="137100"/>
          </a:xfrm>
          <a:prstGeom prst="smileyFace">
            <a:avLst>
              <a:gd fmla="val 4653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1"/>
          <p:cNvSpPr/>
          <p:nvPr/>
        </p:nvSpPr>
        <p:spPr>
          <a:xfrm>
            <a:off x="3188138" y="1954600"/>
            <a:ext cx="137100" cy="137100"/>
          </a:xfrm>
          <a:prstGeom prst="smileyFace">
            <a:avLst>
              <a:gd fmla="val 4653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1"/>
          <p:cNvSpPr/>
          <p:nvPr/>
        </p:nvSpPr>
        <p:spPr>
          <a:xfrm>
            <a:off x="3188138" y="3532400"/>
            <a:ext cx="137100" cy="137100"/>
          </a:xfrm>
          <a:prstGeom prst="smileyFace">
            <a:avLst>
              <a:gd fmla="val 4653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1"/>
          <p:cNvSpPr/>
          <p:nvPr/>
        </p:nvSpPr>
        <p:spPr>
          <a:xfrm>
            <a:off x="920750" y="1953750"/>
            <a:ext cx="137100" cy="137100"/>
          </a:xfrm>
          <a:prstGeom prst="hear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1"/>
          <p:cNvSpPr txBox="1"/>
          <p:nvPr/>
        </p:nvSpPr>
        <p:spPr>
          <a:xfrm>
            <a:off x="474750" y="1861600"/>
            <a:ext cx="230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/>
              <a:t>1</a:t>
            </a:r>
            <a:endParaRPr sz="900"/>
          </a:p>
        </p:txBody>
      </p:sp>
      <p:sp>
        <p:nvSpPr>
          <p:cNvPr id="143" name="Google Shape;143;p21"/>
          <p:cNvSpPr txBox="1"/>
          <p:nvPr/>
        </p:nvSpPr>
        <p:spPr>
          <a:xfrm>
            <a:off x="474750" y="3439400"/>
            <a:ext cx="230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/>
              <a:t>2</a:t>
            </a:r>
            <a:endParaRPr sz="900"/>
          </a:p>
        </p:txBody>
      </p:sp>
      <p:sp>
        <p:nvSpPr>
          <p:cNvPr id="144" name="Google Shape;144;p21"/>
          <p:cNvSpPr txBox="1"/>
          <p:nvPr/>
        </p:nvSpPr>
        <p:spPr>
          <a:xfrm>
            <a:off x="2932200" y="1861600"/>
            <a:ext cx="230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/>
              <a:t>3</a:t>
            </a:r>
            <a:endParaRPr sz="900"/>
          </a:p>
        </p:txBody>
      </p:sp>
      <p:sp>
        <p:nvSpPr>
          <p:cNvPr id="145" name="Google Shape;145;p21"/>
          <p:cNvSpPr txBox="1"/>
          <p:nvPr/>
        </p:nvSpPr>
        <p:spPr>
          <a:xfrm>
            <a:off x="2932200" y="3439400"/>
            <a:ext cx="230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/>
              <a:t>4</a:t>
            </a:r>
            <a:endParaRPr sz="900"/>
          </a:p>
        </p:txBody>
      </p:sp>
      <p:grpSp>
        <p:nvGrpSpPr>
          <p:cNvPr id="146" name="Google Shape;146;p21"/>
          <p:cNvGrpSpPr/>
          <p:nvPr/>
        </p:nvGrpSpPr>
        <p:grpSpPr>
          <a:xfrm>
            <a:off x="3994150" y="1949900"/>
            <a:ext cx="1100763" cy="1675500"/>
            <a:chOff x="4222750" y="1949900"/>
            <a:chExt cx="1100763" cy="1675500"/>
          </a:xfrm>
        </p:grpSpPr>
        <p:sp>
          <p:nvSpPr>
            <p:cNvPr id="147" name="Google Shape;147;p21"/>
            <p:cNvSpPr/>
            <p:nvPr/>
          </p:nvSpPr>
          <p:spPr>
            <a:xfrm>
              <a:off x="4572000" y="2042900"/>
              <a:ext cx="137100" cy="137100"/>
            </a:xfrm>
            <a:prstGeom prst="smileyFace">
              <a:avLst>
                <a:gd fmla="val 4653" name="adj"/>
              </a:avLst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1"/>
            <p:cNvSpPr/>
            <p:nvPr/>
          </p:nvSpPr>
          <p:spPr>
            <a:xfrm>
              <a:off x="4572000" y="2268300"/>
              <a:ext cx="137100" cy="137100"/>
            </a:xfrm>
            <a:prstGeom prst="smileyFace">
              <a:avLst>
                <a:gd fmla="val 4653" name="adj"/>
              </a:avLst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1"/>
            <p:cNvSpPr/>
            <p:nvPr/>
          </p:nvSpPr>
          <p:spPr>
            <a:xfrm>
              <a:off x="4572000" y="2493700"/>
              <a:ext cx="137100" cy="137100"/>
            </a:xfrm>
            <a:prstGeom prst="smileyFace">
              <a:avLst>
                <a:gd fmla="val 4653" name="adj"/>
              </a:avLst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1"/>
            <p:cNvSpPr/>
            <p:nvPr/>
          </p:nvSpPr>
          <p:spPr>
            <a:xfrm>
              <a:off x="4572000" y="2719100"/>
              <a:ext cx="137100" cy="137100"/>
            </a:xfrm>
            <a:prstGeom prst="smileyFace">
              <a:avLst>
                <a:gd fmla="val 4653" name="adj"/>
              </a:avLst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1"/>
            <p:cNvSpPr/>
            <p:nvPr/>
          </p:nvSpPr>
          <p:spPr>
            <a:xfrm>
              <a:off x="4572000" y="2944500"/>
              <a:ext cx="137100" cy="137100"/>
            </a:xfrm>
            <a:prstGeom prst="smileyFace">
              <a:avLst>
                <a:gd fmla="val 4653" name="adj"/>
              </a:avLst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1"/>
            <p:cNvSpPr/>
            <p:nvPr/>
          </p:nvSpPr>
          <p:spPr>
            <a:xfrm>
              <a:off x="4572000" y="3169900"/>
              <a:ext cx="137100" cy="137100"/>
            </a:xfrm>
            <a:prstGeom prst="smileyFace">
              <a:avLst>
                <a:gd fmla="val 4653" name="adj"/>
              </a:avLst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1"/>
            <p:cNvSpPr/>
            <p:nvPr/>
          </p:nvSpPr>
          <p:spPr>
            <a:xfrm>
              <a:off x="4572000" y="3395300"/>
              <a:ext cx="137100" cy="137100"/>
            </a:xfrm>
            <a:prstGeom prst="smileyFace">
              <a:avLst>
                <a:gd fmla="val 4653" name="adj"/>
              </a:avLst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1"/>
            <p:cNvSpPr/>
            <p:nvPr/>
          </p:nvSpPr>
          <p:spPr>
            <a:xfrm>
              <a:off x="4813738" y="2042900"/>
              <a:ext cx="137100" cy="137100"/>
            </a:xfrm>
            <a:prstGeom prst="smileyFace">
              <a:avLst>
                <a:gd fmla="val 4653" name="adj"/>
              </a:avLst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1"/>
            <p:cNvSpPr/>
            <p:nvPr/>
          </p:nvSpPr>
          <p:spPr>
            <a:xfrm>
              <a:off x="4813738" y="2268300"/>
              <a:ext cx="137100" cy="137100"/>
            </a:xfrm>
            <a:prstGeom prst="smileyFace">
              <a:avLst>
                <a:gd fmla="val 4653" name="adj"/>
              </a:avLst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1"/>
            <p:cNvSpPr/>
            <p:nvPr/>
          </p:nvSpPr>
          <p:spPr>
            <a:xfrm>
              <a:off x="4813738" y="2493700"/>
              <a:ext cx="137100" cy="137100"/>
            </a:xfrm>
            <a:prstGeom prst="smileyFace">
              <a:avLst>
                <a:gd fmla="val 4653" name="adj"/>
              </a:avLst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1"/>
            <p:cNvSpPr/>
            <p:nvPr/>
          </p:nvSpPr>
          <p:spPr>
            <a:xfrm>
              <a:off x="4813738" y="2719100"/>
              <a:ext cx="137100" cy="137100"/>
            </a:xfrm>
            <a:prstGeom prst="smileyFace">
              <a:avLst>
                <a:gd fmla="val 4653" name="adj"/>
              </a:avLst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1"/>
            <p:cNvSpPr/>
            <p:nvPr/>
          </p:nvSpPr>
          <p:spPr>
            <a:xfrm>
              <a:off x="4813738" y="2944500"/>
              <a:ext cx="137100" cy="137100"/>
            </a:xfrm>
            <a:prstGeom prst="smileyFace">
              <a:avLst>
                <a:gd fmla="val 4653" name="adj"/>
              </a:avLst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1"/>
            <p:cNvSpPr/>
            <p:nvPr/>
          </p:nvSpPr>
          <p:spPr>
            <a:xfrm>
              <a:off x="4813738" y="3169900"/>
              <a:ext cx="137100" cy="137100"/>
            </a:xfrm>
            <a:prstGeom prst="smileyFace">
              <a:avLst>
                <a:gd fmla="val 4653" name="adj"/>
              </a:avLst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1"/>
            <p:cNvSpPr/>
            <p:nvPr/>
          </p:nvSpPr>
          <p:spPr>
            <a:xfrm>
              <a:off x="4813738" y="3395300"/>
              <a:ext cx="137100" cy="137100"/>
            </a:xfrm>
            <a:prstGeom prst="smileyFace">
              <a:avLst>
                <a:gd fmla="val 4653" name="adj"/>
              </a:avLst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1"/>
            <p:cNvSpPr txBox="1"/>
            <p:nvPr/>
          </p:nvSpPr>
          <p:spPr>
            <a:xfrm>
              <a:off x="4297450" y="1949900"/>
              <a:ext cx="2301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/>
                <a:t>5</a:t>
              </a:r>
              <a:endParaRPr sz="900"/>
            </a:p>
          </p:txBody>
        </p:sp>
        <p:sp>
          <p:nvSpPr>
            <p:cNvPr id="162" name="Google Shape;162;p21"/>
            <p:cNvSpPr txBox="1"/>
            <p:nvPr/>
          </p:nvSpPr>
          <p:spPr>
            <a:xfrm>
              <a:off x="4297450" y="2175300"/>
              <a:ext cx="2301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/>
                <a:t>6</a:t>
              </a:r>
              <a:endParaRPr sz="900"/>
            </a:p>
          </p:txBody>
        </p:sp>
        <p:sp>
          <p:nvSpPr>
            <p:cNvPr id="163" name="Google Shape;163;p21"/>
            <p:cNvSpPr txBox="1"/>
            <p:nvPr/>
          </p:nvSpPr>
          <p:spPr>
            <a:xfrm>
              <a:off x="4297450" y="2400700"/>
              <a:ext cx="2301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/>
                <a:t>7</a:t>
              </a:r>
              <a:endParaRPr sz="900"/>
            </a:p>
          </p:txBody>
        </p:sp>
        <p:sp>
          <p:nvSpPr>
            <p:cNvPr id="164" name="Google Shape;164;p21"/>
            <p:cNvSpPr txBox="1"/>
            <p:nvPr/>
          </p:nvSpPr>
          <p:spPr>
            <a:xfrm>
              <a:off x="4297450" y="2626100"/>
              <a:ext cx="2301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/>
                <a:t>8</a:t>
              </a:r>
              <a:endParaRPr sz="900"/>
            </a:p>
          </p:txBody>
        </p:sp>
        <p:sp>
          <p:nvSpPr>
            <p:cNvPr id="165" name="Google Shape;165;p21"/>
            <p:cNvSpPr txBox="1"/>
            <p:nvPr/>
          </p:nvSpPr>
          <p:spPr>
            <a:xfrm>
              <a:off x="4297450" y="2851500"/>
              <a:ext cx="2301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/>
                <a:t>9</a:t>
              </a:r>
              <a:endParaRPr sz="900"/>
            </a:p>
          </p:txBody>
        </p:sp>
        <p:sp>
          <p:nvSpPr>
            <p:cNvPr id="166" name="Google Shape;166;p21"/>
            <p:cNvSpPr txBox="1"/>
            <p:nvPr/>
          </p:nvSpPr>
          <p:spPr>
            <a:xfrm>
              <a:off x="4222750" y="3076900"/>
              <a:ext cx="3492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/>
                <a:t>10</a:t>
              </a:r>
              <a:endParaRPr sz="900"/>
            </a:p>
          </p:txBody>
        </p:sp>
        <p:sp>
          <p:nvSpPr>
            <p:cNvPr id="167" name="Google Shape;167;p21"/>
            <p:cNvSpPr txBox="1"/>
            <p:nvPr/>
          </p:nvSpPr>
          <p:spPr>
            <a:xfrm>
              <a:off x="4222750" y="3302300"/>
              <a:ext cx="3492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/>
                <a:t>11</a:t>
              </a:r>
              <a:endParaRPr sz="900"/>
            </a:p>
          </p:txBody>
        </p:sp>
        <p:sp>
          <p:nvSpPr>
            <p:cNvPr id="168" name="Google Shape;168;p21"/>
            <p:cNvSpPr txBox="1"/>
            <p:nvPr/>
          </p:nvSpPr>
          <p:spPr>
            <a:xfrm>
              <a:off x="4974313" y="3076900"/>
              <a:ext cx="3492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/>
                <a:t>13</a:t>
              </a:r>
              <a:endParaRPr sz="900"/>
            </a:p>
          </p:txBody>
        </p:sp>
        <p:sp>
          <p:nvSpPr>
            <p:cNvPr id="169" name="Google Shape;169;p21"/>
            <p:cNvSpPr txBox="1"/>
            <p:nvPr/>
          </p:nvSpPr>
          <p:spPr>
            <a:xfrm>
              <a:off x="4974313" y="3302300"/>
              <a:ext cx="3492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/>
                <a:t>12</a:t>
              </a:r>
              <a:endParaRPr sz="900"/>
            </a:p>
          </p:txBody>
        </p:sp>
        <p:sp>
          <p:nvSpPr>
            <p:cNvPr id="170" name="Google Shape;170;p21"/>
            <p:cNvSpPr txBox="1"/>
            <p:nvPr/>
          </p:nvSpPr>
          <p:spPr>
            <a:xfrm>
              <a:off x="4974300" y="2851500"/>
              <a:ext cx="3492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/>
                <a:t>14</a:t>
              </a:r>
              <a:endParaRPr sz="900"/>
            </a:p>
          </p:txBody>
        </p:sp>
        <p:sp>
          <p:nvSpPr>
            <p:cNvPr id="171" name="Google Shape;171;p21"/>
            <p:cNvSpPr txBox="1"/>
            <p:nvPr/>
          </p:nvSpPr>
          <p:spPr>
            <a:xfrm>
              <a:off x="4952113" y="2626100"/>
              <a:ext cx="3492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/>
                <a:t>15</a:t>
              </a:r>
              <a:endParaRPr sz="900"/>
            </a:p>
          </p:txBody>
        </p:sp>
        <p:sp>
          <p:nvSpPr>
            <p:cNvPr id="172" name="Google Shape;172;p21"/>
            <p:cNvSpPr txBox="1"/>
            <p:nvPr/>
          </p:nvSpPr>
          <p:spPr>
            <a:xfrm>
              <a:off x="4952100" y="2410200"/>
              <a:ext cx="3492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/>
                <a:t>16</a:t>
              </a:r>
              <a:endParaRPr sz="900"/>
            </a:p>
          </p:txBody>
        </p:sp>
        <p:sp>
          <p:nvSpPr>
            <p:cNvPr id="173" name="Google Shape;173;p21"/>
            <p:cNvSpPr txBox="1"/>
            <p:nvPr/>
          </p:nvSpPr>
          <p:spPr>
            <a:xfrm>
              <a:off x="4952113" y="2175300"/>
              <a:ext cx="3492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/>
                <a:t>17</a:t>
              </a:r>
              <a:endParaRPr sz="900"/>
            </a:p>
          </p:txBody>
        </p:sp>
        <p:sp>
          <p:nvSpPr>
            <p:cNvPr id="174" name="Google Shape;174;p21"/>
            <p:cNvSpPr txBox="1"/>
            <p:nvPr/>
          </p:nvSpPr>
          <p:spPr>
            <a:xfrm>
              <a:off x="4952100" y="1968900"/>
              <a:ext cx="3492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/>
                <a:t>18</a:t>
              </a:r>
              <a:endParaRPr sz="900"/>
            </a:p>
          </p:txBody>
        </p:sp>
      </p:grpSp>
      <p:grpSp>
        <p:nvGrpSpPr>
          <p:cNvPr id="175" name="Google Shape;175;p21"/>
          <p:cNvGrpSpPr/>
          <p:nvPr/>
        </p:nvGrpSpPr>
        <p:grpSpPr>
          <a:xfrm>
            <a:off x="1003325" y="4083050"/>
            <a:ext cx="3302050" cy="981750"/>
            <a:chOff x="482600" y="4108450"/>
            <a:chExt cx="3302050" cy="981750"/>
          </a:xfrm>
        </p:grpSpPr>
        <p:sp>
          <p:nvSpPr>
            <p:cNvPr id="176" name="Google Shape;176;p21"/>
            <p:cNvSpPr/>
            <p:nvPr/>
          </p:nvSpPr>
          <p:spPr>
            <a:xfrm>
              <a:off x="482600" y="4171950"/>
              <a:ext cx="3219600" cy="895200"/>
            </a:xfrm>
            <a:prstGeom prst="rect">
              <a:avLst/>
            </a:prstGeom>
            <a:solidFill>
              <a:srgbClr val="CFE2F3"/>
            </a:solidFill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1"/>
            <p:cNvSpPr/>
            <p:nvPr/>
          </p:nvSpPr>
          <p:spPr>
            <a:xfrm>
              <a:off x="628650" y="4493500"/>
              <a:ext cx="137100" cy="137100"/>
            </a:xfrm>
            <a:prstGeom prst="heart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1"/>
            <p:cNvSpPr txBox="1"/>
            <p:nvPr/>
          </p:nvSpPr>
          <p:spPr>
            <a:xfrm>
              <a:off x="736600" y="4362800"/>
              <a:ext cx="273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=</a:t>
              </a:r>
              <a:endParaRPr/>
            </a:p>
          </p:txBody>
        </p:sp>
        <p:sp>
          <p:nvSpPr>
            <p:cNvPr id="179" name="Google Shape;179;p21"/>
            <p:cNvSpPr txBox="1"/>
            <p:nvPr/>
          </p:nvSpPr>
          <p:spPr>
            <a:xfrm>
              <a:off x="933400" y="4385900"/>
              <a:ext cx="6456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/>
                <a:t>Emcee</a:t>
              </a:r>
              <a:endParaRPr sz="1100"/>
            </a:p>
          </p:txBody>
        </p:sp>
        <p:sp>
          <p:nvSpPr>
            <p:cNvPr id="180" name="Google Shape;180;p21"/>
            <p:cNvSpPr/>
            <p:nvPr/>
          </p:nvSpPr>
          <p:spPr>
            <a:xfrm>
              <a:off x="628650" y="4821550"/>
              <a:ext cx="137100" cy="137100"/>
            </a:xfrm>
            <a:prstGeom prst="smileyFace">
              <a:avLst>
                <a:gd fmla="val 4653" name="adj"/>
              </a:avLst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1"/>
            <p:cNvSpPr txBox="1"/>
            <p:nvPr/>
          </p:nvSpPr>
          <p:spPr>
            <a:xfrm>
              <a:off x="736600" y="4690000"/>
              <a:ext cx="273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=</a:t>
              </a:r>
              <a:endParaRPr/>
            </a:p>
          </p:txBody>
        </p:sp>
        <p:sp>
          <p:nvSpPr>
            <p:cNvPr id="182" name="Google Shape;182;p21"/>
            <p:cNvSpPr txBox="1"/>
            <p:nvPr/>
          </p:nvSpPr>
          <p:spPr>
            <a:xfrm>
              <a:off x="933400" y="4713100"/>
              <a:ext cx="6456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/>
                <a:t>Teams</a:t>
              </a:r>
              <a:endParaRPr sz="1100"/>
            </a:p>
          </p:txBody>
        </p:sp>
        <p:sp>
          <p:nvSpPr>
            <p:cNvPr id="183" name="Google Shape;183;p21"/>
            <p:cNvSpPr txBox="1"/>
            <p:nvPr/>
          </p:nvSpPr>
          <p:spPr>
            <a:xfrm>
              <a:off x="2139950" y="4401350"/>
              <a:ext cx="4176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/>
                <a:t>#’s</a:t>
              </a:r>
              <a:endParaRPr sz="1100"/>
            </a:p>
          </p:txBody>
        </p:sp>
        <p:sp>
          <p:nvSpPr>
            <p:cNvPr id="184" name="Google Shape;184;p21"/>
            <p:cNvSpPr txBox="1"/>
            <p:nvPr/>
          </p:nvSpPr>
          <p:spPr>
            <a:xfrm>
              <a:off x="2359350" y="4362800"/>
              <a:ext cx="273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=</a:t>
              </a:r>
              <a:endParaRPr/>
            </a:p>
          </p:txBody>
        </p:sp>
        <p:sp>
          <p:nvSpPr>
            <p:cNvPr id="185" name="Google Shape;185;p21"/>
            <p:cNvSpPr txBox="1"/>
            <p:nvPr/>
          </p:nvSpPr>
          <p:spPr>
            <a:xfrm>
              <a:off x="2556150" y="4385900"/>
              <a:ext cx="12285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/>
                <a:t>Team Rankings</a:t>
              </a:r>
              <a:endParaRPr sz="1100"/>
            </a:p>
          </p:txBody>
        </p:sp>
        <p:sp>
          <p:nvSpPr>
            <p:cNvPr id="186" name="Google Shape;186;p21"/>
            <p:cNvSpPr txBox="1"/>
            <p:nvPr/>
          </p:nvSpPr>
          <p:spPr>
            <a:xfrm>
              <a:off x="1447800" y="4108450"/>
              <a:ext cx="1184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LEGEND</a:t>
              </a:r>
              <a:endParaRPr/>
            </a:p>
          </p:txBody>
        </p:sp>
      </p:grpSp>
      <p:sp>
        <p:nvSpPr>
          <p:cNvPr id="187" name="Google Shape;187;p21"/>
          <p:cNvSpPr txBox="1"/>
          <p:nvPr/>
        </p:nvSpPr>
        <p:spPr>
          <a:xfrm>
            <a:off x="1930450" y="1073425"/>
            <a:ext cx="144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/>
              <a:t>FRC Field</a:t>
            </a:r>
            <a:endParaRPr b="1" sz="2000"/>
          </a:p>
        </p:txBody>
      </p:sp>
      <p:pic>
        <p:nvPicPr>
          <p:cNvPr id="188" name="Google Shape;188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43501" y="10809"/>
            <a:ext cx="2411749" cy="66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